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419" r:id="rId3"/>
    <p:sldId id="420" r:id="rId4"/>
    <p:sldId id="421" r:id="rId5"/>
    <p:sldId id="422" r:id="rId6"/>
    <p:sldId id="423" r:id="rId7"/>
    <p:sldId id="424" r:id="rId8"/>
    <p:sldId id="425" r:id="rId9"/>
    <p:sldId id="426" r:id="rId10"/>
    <p:sldId id="429" r:id="rId11"/>
    <p:sldId id="430" r:id="rId12"/>
    <p:sldId id="431" r:id="rId13"/>
    <p:sldId id="432" r:id="rId14"/>
    <p:sldId id="433" r:id="rId15"/>
    <p:sldId id="434" r:id="rId16"/>
    <p:sldId id="435" r:id="rId17"/>
    <p:sldId id="436" r:id="rId18"/>
    <p:sldId id="437" r:id="rId19"/>
    <p:sldId id="468" r:id="rId20"/>
    <p:sldId id="469" r:id="rId21"/>
    <p:sldId id="471" r:id="rId22"/>
    <p:sldId id="472" r:id="rId23"/>
    <p:sldId id="473" r:id="rId24"/>
    <p:sldId id="474" r:id="rId25"/>
    <p:sldId id="478" r:id="rId26"/>
    <p:sldId id="477" r:id="rId27"/>
    <p:sldId id="476" r:id="rId28"/>
    <p:sldId id="479" r:id="rId29"/>
    <p:sldId id="480" r:id="rId30"/>
    <p:sldId id="481" r:id="rId31"/>
    <p:sldId id="485" r:id="rId32"/>
    <p:sldId id="486" r:id="rId33"/>
    <p:sldId id="483" r:id="rId34"/>
    <p:sldId id="491" r:id="rId35"/>
    <p:sldId id="490" r:id="rId36"/>
    <p:sldId id="492" r:id="rId37"/>
    <p:sldId id="438" r:id="rId38"/>
    <p:sldId id="493" r:id="rId39"/>
    <p:sldId id="439" r:id="rId40"/>
    <p:sldId id="440" r:id="rId41"/>
    <p:sldId id="441" r:id="rId42"/>
    <p:sldId id="442" r:id="rId43"/>
    <p:sldId id="494" r:id="rId44"/>
    <p:sldId id="495" r:id="rId45"/>
    <p:sldId id="498" r:id="rId46"/>
    <p:sldId id="499" r:id="rId47"/>
    <p:sldId id="500" r:id="rId48"/>
    <p:sldId id="501" r:id="rId49"/>
    <p:sldId id="496"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Lst>
  <p:sldSz cx="9144000" cy="6858000" type="screen4x3"/>
  <p:notesSz cx="6954838" cy="9309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99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08" y="6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6725"/>
          </a:xfrm>
          <a:prstGeom prst="rect">
            <a:avLst/>
          </a:prstGeom>
        </p:spPr>
        <p:txBody>
          <a:bodyPr vert="horz" lIns="92930" tIns="46465" rIns="92930" bIns="46465"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940175" y="0"/>
            <a:ext cx="3013075" cy="466725"/>
          </a:xfrm>
          <a:prstGeom prst="rect">
            <a:avLst/>
          </a:prstGeom>
        </p:spPr>
        <p:txBody>
          <a:bodyPr vert="horz" lIns="92930" tIns="46465" rIns="92930" bIns="46465" rtlCol="0"/>
          <a:lstStyle>
            <a:lvl1pPr algn="r" eaLnBrk="1" hangingPunct="1">
              <a:defRPr sz="1200"/>
            </a:lvl1pPr>
          </a:lstStyle>
          <a:p>
            <a:pPr>
              <a:defRPr/>
            </a:pPr>
            <a:fld id="{953FC721-6B7A-44F4-99D0-E203EF3B0D1D}" type="datetimeFigureOut">
              <a:rPr lang="en-US"/>
              <a:pPr>
                <a:defRPr/>
              </a:pPr>
              <a:t>7/15/2016</a:t>
            </a:fld>
            <a:endParaRPr lang="en-US"/>
          </a:p>
        </p:txBody>
      </p:sp>
      <p:sp>
        <p:nvSpPr>
          <p:cNvPr id="4" name="Footer Placeholder 3"/>
          <p:cNvSpPr>
            <a:spLocks noGrp="1"/>
          </p:cNvSpPr>
          <p:nvPr>
            <p:ph type="ftr" sz="quarter" idx="2"/>
          </p:nvPr>
        </p:nvSpPr>
        <p:spPr>
          <a:xfrm>
            <a:off x="0" y="8842375"/>
            <a:ext cx="3013075" cy="466725"/>
          </a:xfrm>
          <a:prstGeom prst="rect">
            <a:avLst/>
          </a:prstGeom>
        </p:spPr>
        <p:txBody>
          <a:bodyPr vert="horz" lIns="92930" tIns="46465" rIns="92930" bIns="46465"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940175" y="8842375"/>
            <a:ext cx="3013075" cy="466725"/>
          </a:xfrm>
          <a:prstGeom prst="rect">
            <a:avLst/>
          </a:prstGeom>
        </p:spPr>
        <p:txBody>
          <a:bodyPr vert="horz" lIns="92930" tIns="46465" rIns="92930" bIns="46465" rtlCol="0" anchor="b"/>
          <a:lstStyle>
            <a:lvl1pPr algn="r" eaLnBrk="1" hangingPunct="1">
              <a:defRPr sz="1200"/>
            </a:lvl1pPr>
          </a:lstStyle>
          <a:p>
            <a:pPr>
              <a:defRPr/>
            </a:pPr>
            <a:fld id="{56484777-25CC-4F19-BECD-23177636BD37}" type="slidenum">
              <a:rPr lang="en-US"/>
              <a:pPr>
                <a:defRPr/>
              </a:pPr>
              <a:t>‹#›</a:t>
            </a:fld>
            <a:endParaRPr lang="en-US"/>
          </a:p>
        </p:txBody>
      </p:sp>
    </p:spTree>
    <p:extLst>
      <p:ext uri="{BB962C8B-B14F-4D97-AF65-F5344CB8AC3E}">
        <p14:creationId xmlns:p14="http://schemas.microsoft.com/office/powerpoint/2010/main" val="1997301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5138"/>
          </a:xfrm>
          <a:prstGeom prst="rect">
            <a:avLst/>
          </a:prstGeom>
        </p:spPr>
        <p:txBody>
          <a:bodyPr vert="horz" lIns="92930" tIns="46465" rIns="92930" bIns="46465"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940175" y="0"/>
            <a:ext cx="3013075" cy="465138"/>
          </a:xfrm>
          <a:prstGeom prst="rect">
            <a:avLst/>
          </a:prstGeom>
        </p:spPr>
        <p:txBody>
          <a:bodyPr vert="horz" lIns="92930" tIns="46465" rIns="92930" bIns="46465" rtlCol="0"/>
          <a:lstStyle>
            <a:lvl1pPr algn="r" eaLnBrk="1" hangingPunct="1">
              <a:defRPr sz="1200">
                <a:latin typeface="Arial" charset="0"/>
              </a:defRPr>
            </a:lvl1pPr>
          </a:lstStyle>
          <a:p>
            <a:pPr>
              <a:defRPr/>
            </a:pPr>
            <a:fld id="{E293AD1B-28A3-448F-A2CA-7583F7A0A44F}" type="datetimeFigureOut">
              <a:rPr lang="en-US"/>
              <a:pPr>
                <a:defRPr/>
              </a:pPr>
              <a:t>7/15/2016</a:t>
            </a:fld>
            <a:endParaRPr lang="en-US"/>
          </a:p>
        </p:txBody>
      </p:sp>
      <p:sp>
        <p:nvSpPr>
          <p:cNvPr id="4" name="Slide Image Placeholder 3"/>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pPr lvl="0"/>
            <a:endParaRPr lang="en-US" noProof="0" smtClean="0"/>
          </a:p>
        </p:txBody>
      </p:sp>
      <p:sp>
        <p:nvSpPr>
          <p:cNvPr id="5" name="Notes Placeholder 4"/>
          <p:cNvSpPr>
            <a:spLocks noGrp="1"/>
          </p:cNvSpPr>
          <p:nvPr>
            <p:ph type="body" sz="quarter" idx="3"/>
          </p:nvPr>
        </p:nvSpPr>
        <p:spPr>
          <a:xfrm>
            <a:off x="695325" y="4421188"/>
            <a:ext cx="5564188" cy="4189412"/>
          </a:xfrm>
          <a:prstGeom prst="rect">
            <a:avLst/>
          </a:prstGeom>
        </p:spPr>
        <p:txBody>
          <a:bodyPr vert="horz" lIns="92930" tIns="46465" rIns="92930" bIns="4646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42375"/>
            <a:ext cx="3013075" cy="465138"/>
          </a:xfrm>
          <a:prstGeom prst="rect">
            <a:avLst/>
          </a:prstGeom>
        </p:spPr>
        <p:txBody>
          <a:bodyPr vert="horz" lIns="92930" tIns="46465" rIns="92930" bIns="46465"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940175" y="8842375"/>
            <a:ext cx="3013075" cy="465138"/>
          </a:xfrm>
          <a:prstGeom prst="rect">
            <a:avLst/>
          </a:prstGeom>
        </p:spPr>
        <p:txBody>
          <a:bodyPr vert="horz" wrap="square" lIns="92930" tIns="46465" rIns="92930" bIns="46465" numCol="1" anchor="b" anchorCtr="0" compatLnSpc="1">
            <a:prstTxWarp prst="textNoShape">
              <a:avLst/>
            </a:prstTxWarp>
          </a:bodyPr>
          <a:lstStyle>
            <a:lvl1pPr algn="r" eaLnBrk="1" hangingPunct="1">
              <a:defRPr sz="1200"/>
            </a:lvl1pPr>
          </a:lstStyle>
          <a:p>
            <a:pPr>
              <a:defRPr/>
            </a:pPr>
            <a:fld id="{946135B7-BC5A-4FC6-A693-19F39FB33A9D}" type="slidenum">
              <a:rPr lang="en-US" altLang="en-US"/>
              <a:pPr>
                <a:defRPr/>
              </a:pPr>
              <a:t>‹#›</a:t>
            </a:fld>
            <a:endParaRPr lang="en-US" altLang="en-US"/>
          </a:p>
        </p:txBody>
      </p:sp>
    </p:spTree>
    <p:extLst>
      <p:ext uri="{BB962C8B-B14F-4D97-AF65-F5344CB8AC3E}">
        <p14:creationId xmlns:p14="http://schemas.microsoft.com/office/powerpoint/2010/main" val="42193608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C60EB2-9D39-4C10-94FA-2673A3A2F41A}" type="slidenum">
              <a:rPr lang="en-US" altLang="en-US" smtClean="0">
                <a:latin typeface="Arial" panose="020B0604020202020204" pitchFamily="34" charset="0"/>
              </a:rPr>
              <a:pPr>
                <a:spcBef>
                  <a:spcPct val="0"/>
                </a:spcBef>
              </a:pPr>
              <a:t>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144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5B164AA-4637-477A-8194-55872F46FF87}" type="slidenum">
              <a:rPr lang="en-US" altLang="en-US"/>
              <a:pPr eaLnBrk="1" hangingPunct="1"/>
              <a:t>10</a:t>
            </a:fld>
            <a:endParaRPr lang="en-US" altLang="en-US"/>
          </a:p>
        </p:txBody>
      </p:sp>
    </p:spTree>
    <p:extLst>
      <p:ext uri="{BB962C8B-B14F-4D97-AF65-F5344CB8AC3E}">
        <p14:creationId xmlns:p14="http://schemas.microsoft.com/office/powerpoint/2010/main" val="51266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19D0C50-B1A6-4362-BCCD-9044BC5683FE}" type="slidenum">
              <a:rPr lang="en-US" altLang="en-US"/>
              <a:pPr eaLnBrk="1" hangingPunct="1"/>
              <a:t>11</a:t>
            </a:fld>
            <a:endParaRPr lang="en-US" altLang="en-US"/>
          </a:p>
        </p:txBody>
      </p:sp>
    </p:spTree>
    <p:extLst>
      <p:ext uri="{BB962C8B-B14F-4D97-AF65-F5344CB8AC3E}">
        <p14:creationId xmlns:p14="http://schemas.microsoft.com/office/powerpoint/2010/main" val="365426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AD3C8C1-7D2C-489D-972F-277B620FF4FD}" type="slidenum">
              <a:rPr lang="en-US" altLang="en-US"/>
              <a:pPr eaLnBrk="1" hangingPunct="1"/>
              <a:t>12</a:t>
            </a:fld>
            <a:endParaRPr lang="en-US" altLang="en-US"/>
          </a:p>
        </p:txBody>
      </p:sp>
    </p:spTree>
    <p:extLst>
      <p:ext uri="{BB962C8B-B14F-4D97-AF65-F5344CB8AC3E}">
        <p14:creationId xmlns:p14="http://schemas.microsoft.com/office/powerpoint/2010/main" val="1029782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FD07E4-5792-498F-BE2E-7FC968434CB5}" type="slidenum">
              <a:rPr lang="en-US" altLang="en-US"/>
              <a:pPr eaLnBrk="1" hangingPunct="1"/>
              <a:t>13</a:t>
            </a:fld>
            <a:endParaRPr lang="en-US" altLang="en-US"/>
          </a:p>
        </p:txBody>
      </p:sp>
    </p:spTree>
    <p:extLst>
      <p:ext uri="{BB962C8B-B14F-4D97-AF65-F5344CB8AC3E}">
        <p14:creationId xmlns:p14="http://schemas.microsoft.com/office/powerpoint/2010/main" val="3566725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5F1C495-0B81-479F-9524-C485E647AEF4}" type="slidenum">
              <a:rPr lang="en-US" altLang="en-US"/>
              <a:pPr eaLnBrk="1" hangingPunct="1"/>
              <a:t>14</a:t>
            </a:fld>
            <a:endParaRPr lang="en-US" altLang="en-US"/>
          </a:p>
        </p:txBody>
      </p:sp>
    </p:spTree>
    <p:extLst>
      <p:ext uri="{BB962C8B-B14F-4D97-AF65-F5344CB8AC3E}">
        <p14:creationId xmlns:p14="http://schemas.microsoft.com/office/powerpoint/2010/main" val="428022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E2FD08-BF71-4B50-87A2-E79335EF1A04}" type="slidenum">
              <a:rPr lang="en-US" altLang="en-US"/>
              <a:pPr eaLnBrk="1" hangingPunct="1"/>
              <a:t>15</a:t>
            </a:fld>
            <a:endParaRPr lang="en-US" altLang="en-US"/>
          </a:p>
        </p:txBody>
      </p:sp>
    </p:spTree>
    <p:extLst>
      <p:ext uri="{BB962C8B-B14F-4D97-AF65-F5344CB8AC3E}">
        <p14:creationId xmlns:p14="http://schemas.microsoft.com/office/powerpoint/2010/main" val="300166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E09ADF-C6CD-4B13-A295-EF25E5439349}" type="slidenum">
              <a:rPr lang="en-US" altLang="en-US"/>
              <a:pPr eaLnBrk="1" hangingPunct="1"/>
              <a:t>16</a:t>
            </a:fld>
            <a:endParaRPr lang="en-US" altLang="en-US"/>
          </a:p>
        </p:txBody>
      </p:sp>
    </p:spTree>
    <p:extLst>
      <p:ext uri="{BB962C8B-B14F-4D97-AF65-F5344CB8AC3E}">
        <p14:creationId xmlns:p14="http://schemas.microsoft.com/office/powerpoint/2010/main" val="642398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3621C23-648C-433C-8C84-C14B074014DE}" type="slidenum">
              <a:rPr lang="en-US" altLang="en-US"/>
              <a:pPr eaLnBrk="1" hangingPunct="1"/>
              <a:t>17</a:t>
            </a:fld>
            <a:endParaRPr lang="en-US" altLang="en-US"/>
          </a:p>
        </p:txBody>
      </p:sp>
    </p:spTree>
    <p:extLst>
      <p:ext uri="{BB962C8B-B14F-4D97-AF65-F5344CB8AC3E}">
        <p14:creationId xmlns:p14="http://schemas.microsoft.com/office/powerpoint/2010/main" val="146927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BDBFCF-56F7-4C26-BE7C-50F846F877E1}" type="slidenum">
              <a:rPr lang="en-US" altLang="en-US"/>
              <a:pPr eaLnBrk="1" hangingPunct="1"/>
              <a:t>18</a:t>
            </a:fld>
            <a:endParaRPr lang="en-US" altLang="en-US"/>
          </a:p>
        </p:txBody>
      </p:sp>
    </p:spTree>
    <p:extLst>
      <p:ext uri="{BB962C8B-B14F-4D97-AF65-F5344CB8AC3E}">
        <p14:creationId xmlns:p14="http://schemas.microsoft.com/office/powerpoint/2010/main" val="495044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DB5C132-7981-418B-92C3-8A9A0D224859}" type="slidenum">
              <a:rPr lang="en-US" altLang="en-US"/>
              <a:pPr eaLnBrk="1" hangingPunct="1"/>
              <a:t>37</a:t>
            </a:fld>
            <a:endParaRPr lang="en-US" altLang="en-US"/>
          </a:p>
        </p:txBody>
      </p:sp>
    </p:spTree>
    <p:extLst>
      <p:ext uri="{BB962C8B-B14F-4D97-AF65-F5344CB8AC3E}">
        <p14:creationId xmlns:p14="http://schemas.microsoft.com/office/powerpoint/2010/main" val="301179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2EF3436-1E53-438C-AD62-78FD6597BB50}" type="slidenum">
              <a:rPr lang="en-US" altLang="en-US"/>
              <a:pPr eaLnBrk="1" hangingPunct="1"/>
              <a:t>2</a:t>
            </a:fld>
            <a:endParaRPr lang="en-US" altLang="en-US"/>
          </a:p>
        </p:txBody>
      </p:sp>
    </p:spTree>
    <p:extLst>
      <p:ext uri="{BB962C8B-B14F-4D97-AF65-F5344CB8AC3E}">
        <p14:creationId xmlns:p14="http://schemas.microsoft.com/office/powerpoint/2010/main" val="2136417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3C71645-78FB-479B-A785-EA8E3591A1FF}" type="slidenum">
              <a:rPr lang="en-US" altLang="en-US"/>
              <a:pPr eaLnBrk="1" hangingPunct="1"/>
              <a:t>39</a:t>
            </a:fld>
            <a:endParaRPr lang="en-US" altLang="en-US"/>
          </a:p>
        </p:txBody>
      </p:sp>
    </p:spTree>
    <p:extLst>
      <p:ext uri="{BB962C8B-B14F-4D97-AF65-F5344CB8AC3E}">
        <p14:creationId xmlns:p14="http://schemas.microsoft.com/office/powerpoint/2010/main" val="2926903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0D9FBDE-9B96-4700-8BA2-A311BD69DCFC}" type="slidenum">
              <a:rPr lang="en-US" altLang="en-US"/>
              <a:pPr eaLnBrk="1" hangingPunct="1"/>
              <a:t>40</a:t>
            </a:fld>
            <a:endParaRPr lang="en-US" altLang="en-US"/>
          </a:p>
        </p:txBody>
      </p:sp>
    </p:spTree>
    <p:extLst>
      <p:ext uri="{BB962C8B-B14F-4D97-AF65-F5344CB8AC3E}">
        <p14:creationId xmlns:p14="http://schemas.microsoft.com/office/powerpoint/2010/main" val="1652925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B0B478E-6F0F-44EA-959C-97757CA99DDA}" type="slidenum">
              <a:rPr lang="en-US" altLang="en-US"/>
              <a:pPr eaLnBrk="1" hangingPunct="1"/>
              <a:t>41</a:t>
            </a:fld>
            <a:endParaRPr lang="en-US" altLang="en-US"/>
          </a:p>
        </p:txBody>
      </p:sp>
    </p:spTree>
    <p:extLst>
      <p:ext uri="{BB962C8B-B14F-4D97-AF65-F5344CB8AC3E}">
        <p14:creationId xmlns:p14="http://schemas.microsoft.com/office/powerpoint/2010/main" val="3617431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229A9C-9794-4EBE-AEC2-D83874D73B1D}" type="slidenum">
              <a:rPr lang="en-US" altLang="en-US"/>
              <a:pPr eaLnBrk="1" hangingPunct="1"/>
              <a:t>42</a:t>
            </a:fld>
            <a:endParaRPr lang="en-US" altLang="en-US"/>
          </a:p>
        </p:txBody>
      </p:sp>
    </p:spTree>
    <p:extLst>
      <p:ext uri="{BB962C8B-B14F-4D97-AF65-F5344CB8AC3E}">
        <p14:creationId xmlns:p14="http://schemas.microsoft.com/office/powerpoint/2010/main" val="1513882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229A9C-9794-4EBE-AEC2-D83874D73B1D}" type="slidenum">
              <a:rPr lang="en-US" altLang="en-US"/>
              <a:pPr eaLnBrk="1" hangingPunct="1"/>
              <a:t>44</a:t>
            </a:fld>
            <a:endParaRPr lang="en-US" altLang="en-US"/>
          </a:p>
        </p:txBody>
      </p:sp>
    </p:spTree>
    <p:extLst>
      <p:ext uri="{BB962C8B-B14F-4D97-AF65-F5344CB8AC3E}">
        <p14:creationId xmlns:p14="http://schemas.microsoft.com/office/powerpoint/2010/main" val="2985548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229A9C-9794-4EBE-AEC2-D83874D73B1D}" type="slidenum">
              <a:rPr lang="en-US" altLang="en-US"/>
              <a:pPr eaLnBrk="1" hangingPunct="1"/>
              <a:t>45</a:t>
            </a:fld>
            <a:endParaRPr lang="en-US" altLang="en-US"/>
          </a:p>
        </p:txBody>
      </p:sp>
    </p:spTree>
    <p:extLst>
      <p:ext uri="{BB962C8B-B14F-4D97-AF65-F5344CB8AC3E}">
        <p14:creationId xmlns:p14="http://schemas.microsoft.com/office/powerpoint/2010/main" val="3030263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229A9C-9794-4EBE-AEC2-D83874D73B1D}" type="slidenum">
              <a:rPr lang="en-US" altLang="en-US"/>
              <a:pPr eaLnBrk="1" hangingPunct="1"/>
              <a:t>46</a:t>
            </a:fld>
            <a:endParaRPr lang="en-US" altLang="en-US"/>
          </a:p>
        </p:txBody>
      </p:sp>
    </p:spTree>
    <p:extLst>
      <p:ext uri="{BB962C8B-B14F-4D97-AF65-F5344CB8AC3E}">
        <p14:creationId xmlns:p14="http://schemas.microsoft.com/office/powerpoint/2010/main" val="1348994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229A9C-9794-4EBE-AEC2-D83874D73B1D}" type="slidenum">
              <a:rPr lang="en-US" altLang="en-US"/>
              <a:pPr eaLnBrk="1" hangingPunct="1"/>
              <a:t>47</a:t>
            </a:fld>
            <a:endParaRPr lang="en-US" altLang="en-US"/>
          </a:p>
        </p:txBody>
      </p:sp>
    </p:spTree>
    <p:extLst>
      <p:ext uri="{BB962C8B-B14F-4D97-AF65-F5344CB8AC3E}">
        <p14:creationId xmlns:p14="http://schemas.microsoft.com/office/powerpoint/2010/main" val="1723867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229A9C-9794-4EBE-AEC2-D83874D73B1D}" type="slidenum">
              <a:rPr lang="en-US" altLang="en-US"/>
              <a:pPr eaLnBrk="1" hangingPunct="1"/>
              <a:t>48</a:t>
            </a:fld>
            <a:endParaRPr lang="en-US" altLang="en-US"/>
          </a:p>
        </p:txBody>
      </p:sp>
    </p:spTree>
    <p:extLst>
      <p:ext uri="{BB962C8B-B14F-4D97-AF65-F5344CB8AC3E}">
        <p14:creationId xmlns:p14="http://schemas.microsoft.com/office/powerpoint/2010/main" val="4042776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229A9C-9794-4EBE-AEC2-D83874D73B1D}" type="slidenum">
              <a:rPr lang="en-US" altLang="en-US"/>
              <a:pPr eaLnBrk="1" hangingPunct="1"/>
              <a:t>49</a:t>
            </a:fld>
            <a:endParaRPr lang="en-US" altLang="en-US"/>
          </a:p>
        </p:txBody>
      </p:sp>
    </p:spTree>
    <p:extLst>
      <p:ext uri="{BB962C8B-B14F-4D97-AF65-F5344CB8AC3E}">
        <p14:creationId xmlns:p14="http://schemas.microsoft.com/office/powerpoint/2010/main" val="4135993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EF53781-EB55-452B-8BC3-DB07CFBD7C0C}" type="slidenum">
              <a:rPr lang="en-US" altLang="en-US"/>
              <a:pPr eaLnBrk="1" hangingPunct="1"/>
              <a:t>3</a:t>
            </a:fld>
            <a:endParaRPr lang="en-US" altLang="en-US"/>
          </a:p>
        </p:txBody>
      </p:sp>
    </p:spTree>
    <p:extLst>
      <p:ext uri="{BB962C8B-B14F-4D97-AF65-F5344CB8AC3E}">
        <p14:creationId xmlns:p14="http://schemas.microsoft.com/office/powerpoint/2010/main" val="308162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AB3E98-B762-4841-866F-12FFB6A4E212}" type="slidenum">
              <a:rPr lang="en-US" altLang="en-US"/>
              <a:pPr eaLnBrk="1" hangingPunct="1"/>
              <a:t>50</a:t>
            </a:fld>
            <a:endParaRPr lang="en-US" altLang="en-US"/>
          </a:p>
        </p:txBody>
      </p:sp>
    </p:spTree>
    <p:extLst>
      <p:ext uri="{BB962C8B-B14F-4D97-AF65-F5344CB8AC3E}">
        <p14:creationId xmlns:p14="http://schemas.microsoft.com/office/powerpoint/2010/main" val="2935135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18AA1B9-B4F6-4B29-BEAC-FB6874D25246}" type="slidenum">
              <a:rPr lang="en-US" altLang="en-US"/>
              <a:pPr eaLnBrk="1" hangingPunct="1"/>
              <a:t>51</a:t>
            </a:fld>
            <a:endParaRPr lang="en-US" altLang="en-US"/>
          </a:p>
        </p:txBody>
      </p:sp>
    </p:spTree>
    <p:extLst>
      <p:ext uri="{BB962C8B-B14F-4D97-AF65-F5344CB8AC3E}">
        <p14:creationId xmlns:p14="http://schemas.microsoft.com/office/powerpoint/2010/main" val="3245465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48AFF3D-D6B0-48BB-9F6F-1FF898340D8B}" type="slidenum">
              <a:rPr lang="en-US" altLang="en-US"/>
              <a:pPr eaLnBrk="1" hangingPunct="1"/>
              <a:t>52</a:t>
            </a:fld>
            <a:endParaRPr lang="en-US" altLang="en-US"/>
          </a:p>
        </p:txBody>
      </p:sp>
    </p:spTree>
    <p:extLst>
      <p:ext uri="{BB962C8B-B14F-4D97-AF65-F5344CB8AC3E}">
        <p14:creationId xmlns:p14="http://schemas.microsoft.com/office/powerpoint/2010/main" val="3786869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F5F896-DA5C-4548-983D-CC009AB37972}" type="slidenum">
              <a:rPr lang="en-US" altLang="en-US"/>
              <a:pPr eaLnBrk="1" hangingPunct="1"/>
              <a:t>53</a:t>
            </a:fld>
            <a:endParaRPr lang="en-US" altLang="en-US"/>
          </a:p>
        </p:txBody>
      </p:sp>
    </p:spTree>
    <p:extLst>
      <p:ext uri="{BB962C8B-B14F-4D97-AF65-F5344CB8AC3E}">
        <p14:creationId xmlns:p14="http://schemas.microsoft.com/office/powerpoint/2010/main" val="910013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ED03499-063E-486B-8EFA-8E46B14B371D}" type="slidenum">
              <a:rPr lang="en-US" altLang="en-US"/>
              <a:pPr eaLnBrk="1" hangingPunct="1"/>
              <a:t>54</a:t>
            </a:fld>
            <a:endParaRPr lang="en-US" altLang="en-US"/>
          </a:p>
        </p:txBody>
      </p:sp>
    </p:spTree>
    <p:extLst>
      <p:ext uri="{BB962C8B-B14F-4D97-AF65-F5344CB8AC3E}">
        <p14:creationId xmlns:p14="http://schemas.microsoft.com/office/powerpoint/2010/main" val="3498588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15BE7E-F36B-4E37-BAC0-753BD3A5BFAF}" type="slidenum">
              <a:rPr lang="en-US" altLang="en-US"/>
              <a:pPr eaLnBrk="1" hangingPunct="1"/>
              <a:t>55</a:t>
            </a:fld>
            <a:endParaRPr lang="en-US" altLang="en-US"/>
          </a:p>
        </p:txBody>
      </p:sp>
    </p:spTree>
    <p:extLst>
      <p:ext uri="{BB962C8B-B14F-4D97-AF65-F5344CB8AC3E}">
        <p14:creationId xmlns:p14="http://schemas.microsoft.com/office/powerpoint/2010/main" val="3698484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9BCD25E-9AEB-4CA1-B1BD-55A06CB4797D}" type="slidenum">
              <a:rPr lang="en-US" altLang="en-US"/>
              <a:pPr eaLnBrk="1" hangingPunct="1"/>
              <a:t>56</a:t>
            </a:fld>
            <a:endParaRPr lang="en-US" altLang="en-US"/>
          </a:p>
        </p:txBody>
      </p:sp>
    </p:spTree>
    <p:extLst>
      <p:ext uri="{BB962C8B-B14F-4D97-AF65-F5344CB8AC3E}">
        <p14:creationId xmlns:p14="http://schemas.microsoft.com/office/powerpoint/2010/main" val="3182219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8D164EB-4D77-432E-B252-4AF3603C37DD}" type="slidenum">
              <a:rPr lang="en-US" altLang="en-US"/>
              <a:pPr eaLnBrk="1" hangingPunct="1"/>
              <a:t>57</a:t>
            </a:fld>
            <a:endParaRPr lang="en-US" altLang="en-US"/>
          </a:p>
        </p:txBody>
      </p:sp>
    </p:spTree>
    <p:extLst>
      <p:ext uri="{BB962C8B-B14F-4D97-AF65-F5344CB8AC3E}">
        <p14:creationId xmlns:p14="http://schemas.microsoft.com/office/powerpoint/2010/main" val="2479483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5F19706-04F4-4BA0-ABFD-8169925206A6}" type="slidenum">
              <a:rPr lang="en-US" altLang="en-US"/>
              <a:pPr eaLnBrk="1" hangingPunct="1"/>
              <a:t>58</a:t>
            </a:fld>
            <a:endParaRPr lang="en-US" altLang="en-US"/>
          </a:p>
        </p:txBody>
      </p:sp>
    </p:spTree>
    <p:extLst>
      <p:ext uri="{BB962C8B-B14F-4D97-AF65-F5344CB8AC3E}">
        <p14:creationId xmlns:p14="http://schemas.microsoft.com/office/powerpoint/2010/main" val="1811219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35AA3A0-2C89-41EA-84E0-285D439453B4}" type="slidenum">
              <a:rPr lang="en-US" altLang="en-US"/>
              <a:pPr eaLnBrk="1" hangingPunct="1"/>
              <a:t>59</a:t>
            </a:fld>
            <a:endParaRPr lang="en-US" altLang="en-US"/>
          </a:p>
        </p:txBody>
      </p:sp>
    </p:spTree>
    <p:extLst>
      <p:ext uri="{BB962C8B-B14F-4D97-AF65-F5344CB8AC3E}">
        <p14:creationId xmlns:p14="http://schemas.microsoft.com/office/powerpoint/2010/main" val="3034713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5446912-EA7B-4510-A710-6069E68E8F9B}" type="slidenum">
              <a:rPr lang="en-US" altLang="en-US"/>
              <a:pPr eaLnBrk="1" hangingPunct="1"/>
              <a:t>4</a:t>
            </a:fld>
            <a:endParaRPr lang="en-US" altLang="en-US"/>
          </a:p>
        </p:txBody>
      </p:sp>
    </p:spTree>
    <p:extLst>
      <p:ext uri="{BB962C8B-B14F-4D97-AF65-F5344CB8AC3E}">
        <p14:creationId xmlns:p14="http://schemas.microsoft.com/office/powerpoint/2010/main" val="1706938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3B87A4-1111-4028-8D35-8C140C827A1A}" type="slidenum">
              <a:rPr lang="en-US" altLang="en-US"/>
              <a:pPr eaLnBrk="1" hangingPunct="1"/>
              <a:t>60</a:t>
            </a:fld>
            <a:endParaRPr lang="en-US" altLang="en-US"/>
          </a:p>
        </p:txBody>
      </p:sp>
    </p:spTree>
    <p:extLst>
      <p:ext uri="{BB962C8B-B14F-4D97-AF65-F5344CB8AC3E}">
        <p14:creationId xmlns:p14="http://schemas.microsoft.com/office/powerpoint/2010/main" val="3835330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1FE6B0F-8E54-4B09-BCD5-67F2653538F5}" type="slidenum">
              <a:rPr lang="en-US" altLang="en-US"/>
              <a:pPr eaLnBrk="1" hangingPunct="1"/>
              <a:t>61</a:t>
            </a:fld>
            <a:endParaRPr lang="en-US" altLang="en-US"/>
          </a:p>
        </p:txBody>
      </p:sp>
    </p:spTree>
    <p:extLst>
      <p:ext uri="{BB962C8B-B14F-4D97-AF65-F5344CB8AC3E}">
        <p14:creationId xmlns:p14="http://schemas.microsoft.com/office/powerpoint/2010/main" val="3331779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9AE8AF2-7A29-41E0-AF1F-F3CFEA21F38C}" type="slidenum">
              <a:rPr lang="en-US" altLang="en-US"/>
              <a:pPr eaLnBrk="1" hangingPunct="1"/>
              <a:t>62</a:t>
            </a:fld>
            <a:endParaRPr lang="en-US" altLang="en-US"/>
          </a:p>
        </p:txBody>
      </p:sp>
    </p:spTree>
    <p:extLst>
      <p:ext uri="{BB962C8B-B14F-4D97-AF65-F5344CB8AC3E}">
        <p14:creationId xmlns:p14="http://schemas.microsoft.com/office/powerpoint/2010/main" val="257948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4A8F28-49A2-467D-95BC-CB0317FFAEAC}" type="slidenum">
              <a:rPr lang="en-US" altLang="en-US"/>
              <a:pPr eaLnBrk="1" hangingPunct="1"/>
              <a:t>63</a:t>
            </a:fld>
            <a:endParaRPr lang="en-US" altLang="en-US"/>
          </a:p>
        </p:txBody>
      </p:sp>
    </p:spTree>
    <p:extLst>
      <p:ext uri="{BB962C8B-B14F-4D97-AF65-F5344CB8AC3E}">
        <p14:creationId xmlns:p14="http://schemas.microsoft.com/office/powerpoint/2010/main" val="28612463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D4A89A8-3113-46E3-97BA-27DA163FF069}" type="slidenum">
              <a:rPr lang="en-US" altLang="en-US"/>
              <a:pPr eaLnBrk="1" hangingPunct="1"/>
              <a:t>64</a:t>
            </a:fld>
            <a:endParaRPr lang="en-US" altLang="en-US"/>
          </a:p>
        </p:txBody>
      </p:sp>
    </p:spTree>
    <p:extLst>
      <p:ext uri="{BB962C8B-B14F-4D97-AF65-F5344CB8AC3E}">
        <p14:creationId xmlns:p14="http://schemas.microsoft.com/office/powerpoint/2010/main" val="1194447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9B5FB6-8950-4B14-8A71-8B1CBEAD01F0}" type="slidenum">
              <a:rPr lang="en-US" altLang="en-US"/>
              <a:pPr eaLnBrk="1" hangingPunct="1"/>
              <a:t>5</a:t>
            </a:fld>
            <a:endParaRPr lang="en-US" altLang="en-US"/>
          </a:p>
        </p:txBody>
      </p:sp>
    </p:spTree>
    <p:extLst>
      <p:ext uri="{BB962C8B-B14F-4D97-AF65-F5344CB8AC3E}">
        <p14:creationId xmlns:p14="http://schemas.microsoft.com/office/powerpoint/2010/main" val="3954649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E858BC0-45EE-4293-8C31-0C468B58D23B}" type="slidenum">
              <a:rPr lang="en-US" altLang="en-US"/>
              <a:pPr eaLnBrk="1" hangingPunct="1"/>
              <a:t>6</a:t>
            </a:fld>
            <a:endParaRPr lang="en-US" altLang="en-US"/>
          </a:p>
        </p:txBody>
      </p:sp>
    </p:spTree>
    <p:extLst>
      <p:ext uri="{BB962C8B-B14F-4D97-AF65-F5344CB8AC3E}">
        <p14:creationId xmlns:p14="http://schemas.microsoft.com/office/powerpoint/2010/main" val="607722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141EB24-CBBA-4938-976D-53293687CF1B}" type="slidenum">
              <a:rPr lang="en-US" altLang="en-US"/>
              <a:pPr eaLnBrk="1" hangingPunct="1"/>
              <a:t>7</a:t>
            </a:fld>
            <a:endParaRPr lang="en-US" altLang="en-US"/>
          </a:p>
        </p:txBody>
      </p:sp>
    </p:spTree>
    <p:extLst>
      <p:ext uri="{BB962C8B-B14F-4D97-AF65-F5344CB8AC3E}">
        <p14:creationId xmlns:p14="http://schemas.microsoft.com/office/powerpoint/2010/main" val="3378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0C32BEC-D71C-43A8-BE73-5FAB57545B39}" type="slidenum">
              <a:rPr lang="en-US" altLang="en-US"/>
              <a:pPr eaLnBrk="1" hangingPunct="1"/>
              <a:t>8</a:t>
            </a:fld>
            <a:endParaRPr lang="en-US" altLang="en-US"/>
          </a:p>
        </p:txBody>
      </p:sp>
    </p:spTree>
    <p:extLst>
      <p:ext uri="{BB962C8B-B14F-4D97-AF65-F5344CB8AC3E}">
        <p14:creationId xmlns:p14="http://schemas.microsoft.com/office/powerpoint/2010/main" val="54354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7BDDD5-BDF2-4080-8FF4-28C9761591BD}" type="slidenum">
              <a:rPr lang="en-US" altLang="en-US"/>
              <a:pPr eaLnBrk="1" hangingPunct="1"/>
              <a:t>9</a:t>
            </a:fld>
            <a:endParaRPr lang="en-US" altLang="en-US"/>
          </a:p>
        </p:txBody>
      </p:sp>
    </p:spTree>
    <p:extLst>
      <p:ext uri="{BB962C8B-B14F-4D97-AF65-F5344CB8AC3E}">
        <p14:creationId xmlns:p14="http://schemas.microsoft.com/office/powerpoint/2010/main" val="4195886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A88909-B625-4A7E-A401-52E73D062BC5}" type="slidenum">
              <a:rPr lang="en-US" altLang="en-US"/>
              <a:pPr>
                <a:defRPr/>
              </a:pPr>
              <a:t>‹#›</a:t>
            </a:fld>
            <a:endParaRPr lang="en-US" altLang="en-US"/>
          </a:p>
        </p:txBody>
      </p:sp>
    </p:spTree>
    <p:extLst>
      <p:ext uri="{BB962C8B-B14F-4D97-AF65-F5344CB8AC3E}">
        <p14:creationId xmlns:p14="http://schemas.microsoft.com/office/powerpoint/2010/main" val="242464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4EFB07-832D-42E6-91CD-ABFF3125EBD2}" type="slidenum">
              <a:rPr lang="en-US" altLang="en-US"/>
              <a:pPr>
                <a:defRPr/>
              </a:pPr>
              <a:t>‹#›</a:t>
            </a:fld>
            <a:endParaRPr lang="en-US" altLang="en-US"/>
          </a:p>
        </p:txBody>
      </p:sp>
    </p:spTree>
    <p:extLst>
      <p:ext uri="{BB962C8B-B14F-4D97-AF65-F5344CB8AC3E}">
        <p14:creationId xmlns:p14="http://schemas.microsoft.com/office/powerpoint/2010/main" val="3544016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5611FF-B96C-4786-AFA2-64B78FA8D7A1}" type="slidenum">
              <a:rPr lang="en-US" altLang="en-US"/>
              <a:pPr>
                <a:defRPr/>
              </a:pPr>
              <a:t>‹#›</a:t>
            </a:fld>
            <a:endParaRPr lang="en-US" altLang="en-US"/>
          </a:p>
        </p:txBody>
      </p:sp>
    </p:spTree>
    <p:extLst>
      <p:ext uri="{BB962C8B-B14F-4D97-AF65-F5344CB8AC3E}">
        <p14:creationId xmlns:p14="http://schemas.microsoft.com/office/powerpoint/2010/main" val="2898960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5031D4-FF71-43EB-821F-6B30A60D2D0D}" type="slidenum">
              <a:rPr lang="en-US" altLang="en-US"/>
              <a:pPr>
                <a:defRPr/>
              </a:pPr>
              <a:t>‹#›</a:t>
            </a:fld>
            <a:endParaRPr lang="en-US" altLang="en-US"/>
          </a:p>
        </p:txBody>
      </p:sp>
    </p:spTree>
    <p:extLst>
      <p:ext uri="{BB962C8B-B14F-4D97-AF65-F5344CB8AC3E}">
        <p14:creationId xmlns:p14="http://schemas.microsoft.com/office/powerpoint/2010/main" val="1414995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A6FAB91-BD3D-44CE-B8EA-24248C1E2311}" type="slidenum">
              <a:rPr lang="en-US" altLang="en-US"/>
              <a:pPr>
                <a:defRPr/>
              </a:pPr>
              <a:t>‹#›</a:t>
            </a:fld>
            <a:endParaRPr lang="en-US" altLang="en-US"/>
          </a:p>
        </p:txBody>
      </p:sp>
    </p:spTree>
    <p:extLst>
      <p:ext uri="{BB962C8B-B14F-4D97-AF65-F5344CB8AC3E}">
        <p14:creationId xmlns:p14="http://schemas.microsoft.com/office/powerpoint/2010/main" val="61360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11D8C4C-EDFE-4767-8A77-502C8F76F1E3}" type="slidenum">
              <a:rPr lang="en-US" altLang="en-US"/>
              <a:pPr>
                <a:defRPr/>
              </a:pPr>
              <a:t>‹#›</a:t>
            </a:fld>
            <a:endParaRPr lang="en-US" altLang="en-US"/>
          </a:p>
        </p:txBody>
      </p:sp>
    </p:spTree>
    <p:extLst>
      <p:ext uri="{BB962C8B-B14F-4D97-AF65-F5344CB8AC3E}">
        <p14:creationId xmlns:p14="http://schemas.microsoft.com/office/powerpoint/2010/main" val="2685386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1993908-4894-4505-A79C-B4515B75AE89}" type="slidenum">
              <a:rPr lang="en-US" altLang="en-US"/>
              <a:pPr>
                <a:defRPr/>
              </a:pPr>
              <a:t>‹#›</a:t>
            </a:fld>
            <a:endParaRPr lang="en-US" altLang="en-US"/>
          </a:p>
        </p:txBody>
      </p:sp>
    </p:spTree>
    <p:extLst>
      <p:ext uri="{BB962C8B-B14F-4D97-AF65-F5344CB8AC3E}">
        <p14:creationId xmlns:p14="http://schemas.microsoft.com/office/powerpoint/2010/main" val="215200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8EBB04C-0FC4-47E1-B1AA-B27F03795413}" type="slidenum">
              <a:rPr lang="en-US" altLang="en-US"/>
              <a:pPr>
                <a:defRPr/>
              </a:pPr>
              <a:t>‹#›</a:t>
            </a:fld>
            <a:endParaRPr lang="en-US" altLang="en-US"/>
          </a:p>
        </p:txBody>
      </p:sp>
    </p:spTree>
    <p:extLst>
      <p:ext uri="{BB962C8B-B14F-4D97-AF65-F5344CB8AC3E}">
        <p14:creationId xmlns:p14="http://schemas.microsoft.com/office/powerpoint/2010/main" val="3738091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FAAAB07-AD45-4C2C-BACF-EFAC1F4C6EEE}" type="slidenum">
              <a:rPr lang="en-US" altLang="en-US"/>
              <a:pPr/>
              <a:t>‹#›</a:t>
            </a:fld>
            <a:endParaRPr lang="en-US" altLang="en-US"/>
          </a:p>
        </p:txBody>
      </p:sp>
    </p:spTree>
    <p:extLst>
      <p:ext uri="{BB962C8B-B14F-4D97-AF65-F5344CB8AC3E}">
        <p14:creationId xmlns:p14="http://schemas.microsoft.com/office/powerpoint/2010/main" val="2220914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fld id="{8F52C4FE-697A-47FC-AAFE-A3AF097D6060}" type="slidenum">
              <a:rPr lang="en-US" altLang="en-US"/>
              <a:pPr/>
              <a:t>‹#›</a:t>
            </a:fld>
            <a:endParaRPr lang="en-US" altLang="en-US"/>
          </a:p>
        </p:txBody>
      </p:sp>
    </p:spTree>
    <p:extLst>
      <p:ext uri="{BB962C8B-B14F-4D97-AF65-F5344CB8AC3E}">
        <p14:creationId xmlns:p14="http://schemas.microsoft.com/office/powerpoint/2010/main" val="211372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9A2936-30A8-48AE-BD34-B2413B9124E9}" type="slidenum">
              <a:rPr lang="en-US" altLang="en-US"/>
              <a:pPr>
                <a:defRPr/>
              </a:pPr>
              <a:t>‹#›</a:t>
            </a:fld>
            <a:endParaRPr lang="en-US" altLang="en-US"/>
          </a:p>
        </p:txBody>
      </p:sp>
    </p:spTree>
    <p:extLst>
      <p:ext uri="{BB962C8B-B14F-4D97-AF65-F5344CB8AC3E}">
        <p14:creationId xmlns:p14="http://schemas.microsoft.com/office/powerpoint/2010/main" val="68858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CF87DD-1A89-4A64-A288-176BF03B7BD3}" type="slidenum">
              <a:rPr lang="en-US" altLang="en-US"/>
              <a:pPr>
                <a:defRPr/>
              </a:pPr>
              <a:t>‹#›</a:t>
            </a:fld>
            <a:endParaRPr lang="en-US" altLang="en-US"/>
          </a:p>
        </p:txBody>
      </p:sp>
    </p:spTree>
    <p:extLst>
      <p:ext uri="{BB962C8B-B14F-4D97-AF65-F5344CB8AC3E}">
        <p14:creationId xmlns:p14="http://schemas.microsoft.com/office/powerpoint/2010/main" val="3294565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E2BC09E-5791-45DB-8263-35354EB73AD5}" type="slidenum">
              <a:rPr lang="en-US" altLang="en-US"/>
              <a:pPr>
                <a:defRPr/>
              </a:pPr>
              <a:t>‹#›</a:t>
            </a:fld>
            <a:endParaRPr lang="en-US" altLang="en-US"/>
          </a:p>
        </p:txBody>
      </p:sp>
    </p:spTree>
    <p:extLst>
      <p:ext uri="{BB962C8B-B14F-4D97-AF65-F5344CB8AC3E}">
        <p14:creationId xmlns:p14="http://schemas.microsoft.com/office/powerpoint/2010/main" val="23591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5843C98-8B1C-4D35-85EA-185379A77F75}" type="slidenum">
              <a:rPr lang="en-US" altLang="en-US"/>
              <a:pPr>
                <a:defRPr/>
              </a:pPr>
              <a:t>‹#›</a:t>
            </a:fld>
            <a:endParaRPr lang="en-US" altLang="en-US"/>
          </a:p>
        </p:txBody>
      </p:sp>
    </p:spTree>
    <p:extLst>
      <p:ext uri="{BB962C8B-B14F-4D97-AF65-F5344CB8AC3E}">
        <p14:creationId xmlns:p14="http://schemas.microsoft.com/office/powerpoint/2010/main" val="331881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D353243-47F5-4EBD-A667-8CE2B1CFF0BB}" type="slidenum">
              <a:rPr lang="en-US" altLang="en-US"/>
              <a:pPr>
                <a:defRPr/>
              </a:pPr>
              <a:t>‹#›</a:t>
            </a:fld>
            <a:endParaRPr lang="en-US" altLang="en-US"/>
          </a:p>
        </p:txBody>
      </p:sp>
    </p:spTree>
    <p:extLst>
      <p:ext uri="{BB962C8B-B14F-4D97-AF65-F5344CB8AC3E}">
        <p14:creationId xmlns:p14="http://schemas.microsoft.com/office/powerpoint/2010/main" val="3489430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2CB2C7C-BDED-450D-8B2E-ABD4CB13326F}" type="slidenum">
              <a:rPr lang="en-US" altLang="en-US"/>
              <a:pPr>
                <a:defRPr/>
              </a:pPr>
              <a:t>‹#›</a:t>
            </a:fld>
            <a:endParaRPr lang="en-US" altLang="en-US"/>
          </a:p>
        </p:txBody>
      </p:sp>
    </p:spTree>
    <p:extLst>
      <p:ext uri="{BB962C8B-B14F-4D97-AF65-F5344CB8AC3E}">
        <p14:creationId xmlns:p14="http://schemas.microsoft.com/office/powerpoint/2010/main" val="226851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886EE2-B833-4625-BB1D-0D21117B2440}" type="slidenum">
              <a:rPr lang="en-US" altLang="en-US"/>
              <a:pPr>
                <a:defRPr/>
              </a:pPr>
              <a:t>‹#›</a:t>
            </a:fld>
            <a:endParaRPr lang="en-US" altLang="en-US"/>
          </a:p>
        </p:txBody>
      </p:sp>
    </p:spTree>
    <p:extLst>
      <p:ext uri="{BB962C8B-B14F-4D97-AF65-F5344CB8AC3E}">
        <p14:creationId xmlns:p14="http://schemas.microsoft.com/office/powerpoint/2010/main" val="226127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B789FC-5F78-4D0D-BC3D-CF0871E28398}" type="slidenum">
              <a:rPr lang="en-US" altLang="en-US"/>
              <a:pPr>
                <a:defRPr/>
              </a:pPr>
              <a:t>‹#›</a:t>
            </a:fld>
            <a:endParaRPr lang="en-US" altLang="en-US"/>
          </a:p>
        </p:txBody>
      </p:sp>
    </p:spTree>
    <p:extLst>
      <p:ext uri="{BB962C8B-B14F-4D97-AF65-F5344CB8AC3E}">
        <p14:creationId xmlns:p14="http://schemas.microsoft.com/office/powerpoint/2010/main" val="333791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5267501-29BC-4A0B-A341-1BC4F31C2F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7.jpg"/><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52400" y="1371600"/>
            <a:ext cx="3733800" cy="2057400"/>
          </a:xfrm>
        </p:spPr>
        <p:txBody>
          <a:bodyPr/>
          <a:lstStyle/>
          <a:p>
            <a:pPr eaLnBrk="1" hangingPunct="1"/>
            <a:r>
              <a:rPr lang="en-US" altLang="en-US" sz="5400" b="1" dirty="0" smtClean="0">
                <a:solidFill>
                  <a:srgbClr val="FFC000"/>
                </a:solidFill>
              </a:rPr>
              <a:t>               </a:t>
            </a:r>
            <a:r>
              <a:rPr lang="en-US" altLang="en-US" sz="5400" b="1" dirty="0" smtClean="0">
                <a:solidFill>
                  <a:srgbClr val="7030A0"/>
                </a:solidFill>
              </a:rPr>
              <a:t>Chapter 3</a:t>
            </a:r>
            <a:br>
              <a:rPr lang="en-US" altLang="en-US" sz="5400" b="1" dirty="0" smtClean="0">
                <a:solidFill>
                  <a:srgbClr val="7030A0"/>
                </a:solidFill>
              </a:rPr>
            </a:br>
            <a:r>
              <a:rPr lang="en-US" altLang="en-US" sz="5400" b="1" dirty="0" smtClean="0">
                <a:solidFill>
                  <a:srgbClr val="7030A0"/>
                </a:solidFill>
              </a:rPr>
              <a:t/>
            </a:r>
            <a:br>
              <a:rPr lang="en-US" altLang="en-US" sz="5400" b="1" dirty="0" smtClean="0">
                <a:solidFill>
                  <a:srgbClr val="7030A0"/>
                </a:solidFill>
              </a:rPr>
            </a:br>
            <a:r>
              <a:rPr lang="en-US" altLang="en-US" sz="5400" b="1" dirty="0" smtClean="0">
                <a:solidFill>
                  <a:srgbClr val="7030A0"/>
                </a:solidFill>
              </a:rPr>
              <a:t>Recursion</a:t>
            </a:r>
            <a:endParaRPr lang="en-US" altLang="en-US" sz="4800" b="1" dirty="0" smtClean="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4000" dirty="0" smtClean="0"/>
              <a:t>Recursion Terms</a:t>
            </a:r>
          </a:p>
        </p:txBody>
      </p:sp>
      <p:sp>
        <p:nvSpPr>
          <p:cNvPr id="13315" name="Rectangle 3"/>
          <p:cNvSpPr>
            <a:spLocks noGrp="1" noChangeArrowheads="1"/>
          </p:cNvSpPr>
          <p:nvPr>
            <p:ph type="body" idx="1"/>
          </p:nvPr>
        </p:nvSpPr>
        <p:spPr/>
        <p:txBody>
          <a:bodyPr/>
          <a:lstStyle/>
          <a:p>
            <a:pPr eaLnBrk="1" hangingPunct="1">
              <a:lnSpc>
                <a:spcPct val="90000"/>
              </a:lnSpc>
            </a:pPr>
            <a:r>
              <a:rPr lang="en-US" altLang="en-US" sz="2400" b="1" dirty="0" smtClean="0"/>
              <a:t>Recursive call  </a:t>
            </a:r>
            <a:r>
              <a:rPr lang="en-US" altLang="en-US" sz="2400" dirty="0" smtClean="0"/>
              <a:t>A method call in which the method being called is the same as the one making the call</a:t>
            </a:r>
            <a:endParaRPr lang="en-US" altLang="en-US" sz="2400" b="1" dirty="0" smtClean="0"/>
          </a:p>
          <a:p>
            <a:pPr eaLnBrk="1" hangingPunct="1">
              <a:lnSpc>
                <a:spcPct val="90000"/>
              </a:lnSpc>
            </a:pPr>
            <a:r>
              <a:rPr lang="en-US" altLang="en-US" sz="2400" b="1" dirty="0" smtClean="0"/>
              <a:t>Direct recursion  </a:t>
            </a:r>
            <a:r>
              <a:rPr lang="en-US" altLang="en-US" sz="2400" dirty="0" err="1" smtClean="0"/>
              <a:t>Recursion</a:t>
            </a:r>
            <a:r>
              <a:rPr lang="en-US" altLang="en-US" sz="2400" dirty="0" smtClean="0"/>
              <a:t> in which a method directly calls itself, like the factorial method. </a:t>
            </a:r>
            <a:endParaRPr lang="en-US" altLang="en-US" sz="2400" b="1" dirty="0" smtClean="0"/>
          </a:p>
          <a:p>
            <a:pPr eaLnBrk="1" hangingPunct="1">
              <a:lnSpc>
                <a:spcPct val="90000"/>
              </a:lnSpc>
            </a:pPr>
            <a:r>
              <a:rPr lang="en-US" altLang="en-US" sz="2400" b="1" dirty="0" smtClean="0"/>
              <a:t>Indirect recursion  </a:t>
            </a:r>
            <a:r>
              <a:rPr lang="en-US" altLang="en-US" sz="2400" dirty="0" err="1" smtClean="0"/>
              <a:t>Recursion</a:t>
            </a:r>
            <a:r>
              <a:rPr lang="en-US" altLang="en-US" sz="2400" dirty="0" smtClean="0"/>
              <a:t> in which a chain of two or more method calls returns to the method that originated the chain, for example method A calls method B which in turn calls method A</a:t>
            </a:r>
          </a:p>
        </p:txBody>
      </p:sp>
    </p:spTree>
    <p:extLst>
      <p:ext uri="{BB962C8B-B14F-4D97-AF65-F5344CB8AC3E}">
        <p14:creationId xmlns:p14="http://schemas.microsoft.com/office/powerpoint/2010/main" val="1403612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4000" dirty="0" smtClean="0"/>
              <a:t>Iterative Solution for Factorial</a:t>
            </a:r>
          </a:p>
        </p:txBody>
      </p:sp>
      <p:sp>
        <p:nvSpPr>
          <p:cNvPr id="14339" name="Rectangle 3"/>
          <p:cNvSpPr>
            <a:spLocks noGrp="1" noChangeArrowheads="1"/>
          </p:cNvSpPr>
          <p:nvPr>
            <p:ph type="body" idx="1"/>
          </p:nvPr>
        </p:nvSpPr>
        <p:spPr/>
        <p:txBody>
          <a:bodyPr/>
          <a:lstStyle/>
          <a:p>
            <a:pPr eaLnBrk="1" hangingPunct="1">
              <a:lnSpc>
                <a:spcPct val="80000"/>
              </a:lnSpc>
            </a:pPr>
            <a:r>
              <a:rPr lang="en-US" altLang="en-US" sz="2400" dirty="0" smtClean="0"/>
              <a:t>We have used the factorial algorithm to demonstrate recursion because it is familiar and easy to visualize. In practice, one would never want to solve this problem using recursion, since a straightforward, more efficient iterative solution exists:</a:t>
            </a:r>
          </a:p>
          <a:p>
            <a:pPr eaLnBrk="1" hangingPunct="1">
              <a:lnSpc>
                <a:spcPct val="80000"/>
              </a:lnSpc>
              <a:buFontTx/>
              <a:buNone/>
            </a:pPr>
            <a:endParaRPr lang="en-US" altLang="en-US" sz="1600" dirty="0" smtClean="0">
              <a:latin typeface="Courier New" panose="02070309020205020404" pitchFamily="49" charset="0"/>
            </a:endParaRPr>
          </a:p>
          <a:p>
            <a:pPr lvl="1" eaLnBrk="1" hangingPunct="1">
              <a:lnSpc>
                <a:spcPct val="80000"/>
              </a:lnSpc>
              <a:buFontTx/>
              <a:buNone/>
            </a:pPr>
            <a:r>
              <a:rPr lang="en-US" altLang="en-US" sz="1400" b="1" dirty="0" smtClean="0">
                <a:latin typeface="Courier New" panose="02070309020205020404" pitchFamily="49" charset="0"/>
              </a:rPr>
              <a:t>public static int factorial(int n)</a:t>
            </a:r>
          </a:p>
          <a:p>
            <a:pPr lvl="1" eaLnBrk="1" hangingPunct="1">
              <a:lnSpc>
                <a:spcPct val="80000"/>
              </a:lnSpc>
              <a:buFontTx/>
              <a:buNone/>
            </a:pPr>
            <a:r>
              <a:rPr lang="en-US" altLang="en-US" sz="1400" b="1" dirty="0" smtClean="0">
                <a:latin typeface="Courier New" panose="02070309020205020404" pitchFamily="49" charset="0"/>
              </a:rPr>
              <a:t>{</a:t>
            </a:r>
          </a:p>
          <a:p>
            <a:pPr lvl="1" eaLnBrk="1" hangingPunct="1">
              <a:lnSpc>
                <a:spcPct val="80000"/>
              </a:lnSpc>
              <a:buFontTx/>
              <a:buNone/>
            </a:pPr>
            <a:r>
              <a:rPr lang="en-US" altLang="en-US" sz="1400" b="1" dirty="0" smtClean="0">
                <a:latin typeface="Courier New" panose="02070309020205020404" pitchFamily="49" charset="0"/>
              </a:rPr>
              <a:t>  int retValue = 1;  </a:t>
            </a:r>
          </a:p>
          <a:p>
            <a:pPr lvl="1" eaLnBrk="1" hangingPunct="1">
              <a:lnSpc>
                <a:spcPct val="80000"/>
              </a:lnSpc>
              <a:buFontTx/>
              <a:buNone/>
            </a:pPr>
            <a:r>
              <a:rPr lang="en-US" altLang="en-US" sz="1400" b="1" dirty="0" smtClean="0">
                <a:latin typeface="Courier New" panose="02070309020205020404" pitchFamily="49" charset="0"/>
              </a:rPr>
              <a:t>  while (</a:t>
            </a:r>
            <a:r>
              <a:rPr lang="en-US" altLang="en-US" sz="1400" b="1" dirty="0">
                <a:latin typeface="Courier New" panose="02070309020205020404" pitchFamily="49" charset="0"/>
              </a:rPr>
              <a:t>n</a:t>
            </a:r>
            <a:r>
              <a:rPr lang="en-US" altLang="en-US" sz="1400" b="1" dirty="0" smtClean="0">
                <a:latin typeface="Courier New" panose="02070309020205020404" pitchFamily="49" charset="0"/>
              </a:rPr>
              <a:t> != 0)</a:t>
            </a:r>
          </a:p>
          <a:p>
            <a:pPr lvl="1" eaLnBrk="1" hangingPunct="1">
              <a:lnSpc>
                <a:spcPct val="80000"/>
              </a:lnSpc>
              <a:buFontTx/>
              <a:buNone/>
            </a:pPr>
            <a:r>
              <a:rPr lang="en-US" altLang="en-US" sz="1400" b="1" dirty="0" smtClean="0">
                <a:latin typeface="Courier New" panose="02070309020205020404" pitchFamily="49" charset="0"/>
              </a:rPr>
              <a:t>  {</a:t>
            </a:r>
          </a:p>
          <a:p>
            <a:pPr lvl="1" eaLnBrk="1" hangingPunct="1">
              <a:lnSpc>
                <a:spcPct val="80000"/>
              </a:lnSpc>
              <a:buFontTx/>
              <a:buNone/>
            </a:pPr>
            <a:r>
              <a:rPr lang="en-US" altLang="en-US" sz="1400" b="1" dirty="0" smtClean="0">
                <a:latin typeface="Courier New" panose="02070309020205020404" pitchFamily="49" charset="0"/>
              </a:rPr>
              <a:t>    retValue = retValue * </a:t>
            </a:r>
            <a:r>
              <a:rPr lang="en-US" altLang="en-US" sz="1400" b="1" dirty="0">
                <a:latin typeface="Courier New" panose="02070309020205020404" pitchFamily="49" charset="0"/>
              </a:rPr>
              <a:t>n</a:t>
            </a:r>
            <a:r>
              <a:rPr lang="en-US" altLang="en-US" sz="1400" b="1" dirty="0" smtClean="0">
                <a:latin typeface="Courier New" panose="02070309020205020404" pitchFamily="49" charset="0"/>
              </a:rPr>
              <a:t>;</a:t>
            </a:r>
          </a:p>
          <a:p>
            <a:pPr lvl="1" eaLnBrk="1" hangingPunct="1">
              <a:lnSpc>
                <a:spcPct val="80000"/>
              </a:lnSpc>
              <a:buFontTx/>
              <a:buNone/>
            </a:pPr>
            <a:r>
              <a:rPr lang="en-US" altLang="en-US" sz="1400" b="1" dirty="0" smtClean="0">
                <a:latin typeface="Courier New" panose="02070309020205020404" pitchFamily="49" charset="0"/>
              </a:rPr>
              <a:t>    </a:t>
            </a:r>
            <a:r>
              <a:rPr lang="en-US" altLang="en-US" sz="1400" b="1" dirty="0">
                <a:latin typeface="Courier New" panose="02070309020205020404" pitchFamily="49" charset="0"/>
              </a:rPr>
              <a:t>n</a:t>
            </a:r>
            <a:r>
              <a:rPr lang="en-US" altLang="en-US" sz="1400" b="1" dirty="0" smtClean="0">
                <a:latin typeface="Courier New" panose="02070309020205020404" pitchFamily="49" charset="0"/>
              </a:rPr>
              <a:t> = n - 1;</a:t>
            </a:r>
          </a:p>
          <a:p>
            <a:pPr lvl="1" eaLnBrk="1" hangingPunct="1">
              <a:lnSpc>
                <a:spcPct val="80000"/>
              </a:lnSpc>
              <a:buFontTx/>
              <a:buNone/>
            </a:pPr>
            <a:r>
              <a:rPr lang="en-US" altLang="en-US" sz="1400" b="1" dirty="0" smtClean="0">
                <a:latin typeface="Courier New" panose="02070309020205020404" pitchFamily="49" charset="0"/>
              </a:rPr>
              <a:t>  }</a:t>
            </a:r>
          </a:p>
          <a:p>
            <a:pPr lvl="1" eaLnBrk="1" hangingPunct="1">
              <a:lnSpc>
                <a:spcPct val="80000"/>
              </a:lnSpc>
              <a:buFontTx/>
              <a:buNone/>
            </a:pPr>
            <a:r>
              <a:rPr lang="en-US" altLang="en-US" sz="1400" b="1" dirty="0" smtClean="0">
                <a:latin typeface="Courier New" panose="02070309020205020404" pitchFamily="49" charset="0"/>
              </a:rPr>
              <a:t>  return(retValue);</a:t>
            </a:r>
          </a:p>
          <a:p>
            <a:pPr lvl="1" eaLnBrk="1" hangingPunct="1">
              <a:lnSpc>
                <a:spcPct val="80000"/>
              </a:lnSpc>
              <a:buFontTx/>
              <a:buNone/>
            </a:pPr>
            <a:r>
              <a:rPr lang="en-US" altLang="en-US" sz="1400" b="1" dirty="0" smtClean="0">
                <a:latin typeface="Courier New" panose="02070309020205020404" pitchFamily="49" charset="0"/>
              </a:rPr>
              <a:t>}</a:t>
            </a:r>
          </a:p>
        </p:txBody>
      </p:sp>
    </p:spTree>
    <p:extLst>
      <p:ext uri="{BB962C8B-B14F-4D97-AF65-F5344CB8AC3E}">
        <p14:creationId xmlns:p14="http://schemas.microsoft.com/office/powerpoint/2010/main" val="1606212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z="4000" dirty="0"/>
              <a:t>3</a:t>
            </a:r>
            <a:r>
              <a:rPr lang="en-US" altLang="en-US" sz="4000" dirty="0" smtClean="0"/>
              <a:t>.2 The Three Questions</a:t>
            </a:r>
          </a:p>
        </p:txBody>
      </p:sp>
      <p:sp>
        <p:nvSpPr>
          <p:cNvPr id="15363" name="Rectangle 3"/>
          <p:cNvSpPr>
            <a:spLocks noGrp="1" noChangeArrowheads="1"/>
          </p:cNvSpPr>
          <p:nvPr>
            <p:ph type="body" idx="1"/>
          </p:nvPr>
        </p:nvSpPr>
        <p:spPr/>
        <p:txBody>
          <a:bodyPr/>
          <a:lstStyle/>
          <a:p>
            <a:pPr eaLnBrk="1" hangingPunct="1"/>
            <a:r>
              <a:rPr lang="en-US" altLang="en-US" sz="2800" dirty="0" smtClean="0"/>
              <a:t>In this section we present three questions to ask about any recursive algorithm or program. </a:t>
            </a:r>
          </a:p>
          <a:p>
            <a:pPr eaLnBrk="1" hangingPunct="1"/>
            <a:r>
              <a:rPr lang="en-US" altLang="en-US" sz="2800" dirty="0" smtClean="0"/>
              <a:t>Using these questions helps us verify, design, and debug recursive solutions to problems. </a:t>
            </a:r>
          </a:p>
        </p:txBody>
      </p:sp>
    </p:spTree>
    <p:extLst>
      <p:ext uri="{BB962C8B-B14F-4D97-AF65-F5344CB8AC3E}">
        <p14:creationId xmlns:p14="http://schemas.microsoft.com/office/powerpoint/2010/main" val="2605061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dirty="0" smtClean="0"/>
              <a:t>Verifying Recursive Algorithms</a:t>
            </a:r>
          </a:p>
        </p:txBody>
      </p:sp>
      <p:sp>
        <p:nvSpPr>
          <p:cNvPr id="16387" name="Rectangle 3"/>
          <p:cNvSpPr>
            <a:spLocks noGrp="1" noChangeArrowheads="1"/>
          </p:cNvSpPr>
          <p:nvPr>
            <p:ph type="body" idx="1"/>
          </p:nvPr>
        </p:nvSpPr>
        <p:spPr/>
        <p:txBody>
          <a:bodyPr/>
          <a:lstStyle/>
          <a:p>
            <a:pPr marL="0" indent="0" eaLnBrk="1" hangingPunct="1">
              <a:lnSpc>
                <a:spcPct val="80000"/>
              </a:lnSpc>
              <a:buFontTx/>
              <a:buNone/>
            </a:pPr>
            <a:r>
              <a:rPr lang="en-US" altLang="en-US" sz="2400" dirty="0" smtClean="0"/>
              <a:t>To verify that a recursive solution works, we must be able to answer “Yes” to all three of these questions:</a:t>
            </a:r>
          </a:p>
          <a:p>
            <a:pPr marL="0" indent="0" eaLnBrk="1" hangingPunct="1">
              <a:lnSpc>
                <a:spcPct val="80000"/>
              </a:lnSpc>
              <a:buFontTx/>
              <a:buNone/>
            </a:pPr>
            <a:endParaRPr lang="en-US" altLang="en-US" sz="1000" b="1" dirty="0" smtClean="0"/>
          </a:p>
          <a:p>
            <a:pPr marL="1082675" lvl="1" indent="-457200" eaLnBrk="1" hangingPunct="1">
              <a:lnSpc>
                <a:spcPct val="80000"/>
              </a:lnSpc>
              <a:buFontTx/>
              <a:buAutoNum type="arabicPeriod"/>
            </a:pPr>
            <a:r>
              <a:rPr lang="en-US" altLang="en-US" sz="2000" i="1" dirty="0" smtClean="0"/>
              <a:t>The Base-Case Question: </a:t>
            </a:r>
            <a:r>
              <a:rPr lang="en-US" altLang="en-US" sz="2000" dirty="0" smtClean="0"/>
              <a:t>Is there a nonrecursive way out of the algorithm, and does the algorithm work correctly for this base case?</a:t>
            </a:r>
            <a:endParaRPr lang="en-US" altLang="en-US" sz="2000" b="1" dirty="0" smtClean="0"/>
          </a:p>
          <a:p>
            <a:pPr marL="1082675" lvl="1" indent="-457200" eaLnBrk="1" hangingPunct="1">
              <a:lnSpc>
                <a:spcPct val="80000"/>
              </a:lnSpc>
              <a:buFontTx/>
              <a:buAutoNum type="arabicPeriod"/>
            </a:pPr>
            <a:r>
              <a:rPr lang="en-US" altLang="en-US" sz="2000" i="1" dirty="0" smtClean="0"/>
              <a:t>The Smaller-Caller Question:</a:t>
            </a:r>
            <a:r>
              <a:rPr lang="en-US" altLang="en-US" sz="2000" dirty="0" smtClean="0"/>
              <a:t> Does each recursive call to the algorithm involve a smaller case of the original problem, leading inescapably to the base case?</a:t>
            </a:r>
            <a:endParaRPr lang="en-US" altLang="en-US" sz="2000" b="1" dirty="0" smtClean="0"/>
          </a:p>
          <a:p>
            <a:pPr marL="1082675" lvl="1" indent="-457200" eaLnBrk="1" hangingPunct="1">
              <a:lnSpc>
                <a:spcPct val="80000"/>
              </a:lnSpc>
              <a:buFontTx/>
              <a:buAutoNum type="arabicPeriod"/>
            </a:pPr>
            <a:r>
              <a:rPr lang="en-US" altLang="en-US" sz="2000" i="1" dirty="0" smtClean="0"/>
              <a:t>The General-Case Question:</a:t>
            </a:r>
            <a:r>
              <a:rPr lang="en-US" altLang="en-US" sz="2000" dirty="0" smtClean="0"/>
              <a:t> Assuming the recursive call(s) to the smaller case(s) works correctly, does the algorithm work correctly for the general case? </a:t>
            </a:r>
          </a:p>
          <a:p>
            <a:pPr marL="0" indent="0" eaLnBrk="1" hangingPunct="1">
              <a:lnSpc>
                <a:spcPct val="80000"/>
              </a:lnSpc>
              <a:buFontTx/>
              <a:buNone/>
            </a:pPr>
            <a:endParaRPr lang="en-US" altLang="en-US" sz="2400" dirty="0" smtClean="0"/>
          </a:p>
          <a:p>
            <a:pPr marL="0" indent="0" eaLnBrk="1" hangingPunct="1">
              <a:lnSpc>
                <a:spcPct val="80000"/>
              </a:lnSpc>
              <a:buFontTx/>
              <a:buNone/>
            </a:pPr>
            <a:r>
              <a:rPr lang="en-US" altLang="en-US" sz="2400" dirty="0" smtClean="0"/>
              <a:t>We next apply these three questions to the factorial algorithm.</a:t>
            </a:r>
          </a:p>
        </p:txBody>
      </p:sp>
    </p:spTree>
    <p:extLst>
      <p:ext uri="{BB962C8B-B14F-4D97-AF65-F5344CB8AC3E}">
        <p14:creationId xmlns:p14="http://schemas.microsoft.com/office/powerpoint/2010/main" val="727011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z="4000" dirty="0" smtClean="0"/>
              <a:t>The Base-Case Question</a:t>
            </a:r>
          </a:p>
        </p:txBody>
      </p:sp>
      <p:sp>
        <p:nvSpPr>
          <p:cNvPr id="17411" name="Text Box 4"/>
          <p:cNvSpPr txBox="1">
            <a:spLocks noChangeArrowheads="1"/>
          </p:cNvSpPr>
          <p:nvPr/>
        </p:nvSpPr>
        <p:spPr bwMode="auto">
          <a:xfrm>
            <a:off x="609600" y="1679575"/>
            <a:ext cx="3330575" cy="1749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Factorial (int n)</a:t>
            </a:r>
            <a:endParaRPr lang="en-US" altLang="en-US"/>
          </a:p>
          <a:p>
            <a:pPr eaLnBrk="1" hangingPunct="1"/>
            <a:r>
              <a:rPr lang="en-US" altLang="en-US"/>
              <a:t>// Assume n &gt;= 0</a:t>
            </a:r>
          </a:p>
          <a:p>
            <a:pPr eaLnBrk="1" hangingPunct="1"/>
            <a:r>
              <a:rPr lang="en-US" altLang="en-US"/>
              <a:t>if (n == 0)</a:t>
            </a:r>
          </a:p>
          <a:p>
            <a:pPr eaLnBrk="1" hangingPunct="1"/>
            <a:r>
              <a:rPr lang="en-US" altLang="en-US"/>
              <a:t>  return (1)</a:t>
            </a:r>
          </a:p>
          <a:p>
            <a:pPr eaLnBrk="1" hangingPunct="1"/>
            <a:r>
              <a:rPr lang="en-US" altLang="en-US"/>
              <a:t>else</a:t>
            </a:r>
          </a:p>
          <a:p>
            <a:pPr eaLnBrk="1" hangingPunct="1"/>
            <a:r>
              <a:rPr lang="en-US" altLang="en-US"/>
              <a:t>  return ( n * Factorial ( n – 1 ) )</a:t>
            </a:r>
          </a:p>
        </p:txBody>
      </p:sp>
      <p:sp>
        <p:nvSpPr>
          <p:cNvPr id="17412" name="Text Box 5"/>
          <p:cNvSpPr txBox="1">
            <a:spLocks noChangeArrowheads="1"/>
          </p:cNvSpPr>
          <p:nvPr/>
        </p:nvSpPr>
        <p:spPr bwMode="auto">
          <a:xfrm>
            <a:off x="593725" y="3849688"/>
            <a:ext cx="697659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The base case occurs when </a:t>
            </a:r>
            <a:r>
              <a:rPr lang="en-US" altLang="en-US" sz="2000" i="1" dirty="0"/>
              <a:t>n</a:t>
            </a:r>
            <a:r>
              <a:rPr lang="en-US" altLang="en-US" sz="2000" dirty="0"/>
              <a:t> is 0. </a:t>
            </a:r>
          </a:p>
          <a:p>
            <a:pPr eaLnBrk="1" hangingPunct="1"/>
            <a:endParaRPr lang="en-US" altLang="en-US" sz="2000" dirty="0"/>
          </a:p>
          <a:p>
            <a:pPr eaLnBrk="1" hangingPunct="1"/>
            <a:r>
              <a:rPr lang="en-US" altLang="en-US" sz="2000" dirty="0"/>
              <a:t>The Factorial algorithm then returns the value of 1, which is </a:t>
            </a:r>
          </a:p>
          <a:p>
            <a:pPr eaLnBrk="1" hangingPunct="1"/>
            <a:r>
              <a:rPr lang="en-US" altLang="en-US" sz="2000" dirty="0"/>
              <a:t>the correct value of 0!, and no further (recursive) calls </a:t>
            </a:r>
          </a:p>
          <a:p>
            <a:pPr eaLnBrk="1" hangingPunct="1"/>
            <a:r>
              <a:rPr lang="en-US" altLang="en-US" sz="2000" dirty="0"/>
              <a:t>to Factorial are made. </a:t>
            </a:r>
          </a:p>
          <a:p>
            <a:pPr eaLnBrk="1" hangingPunct="1"/>
            <a:endParaRPr lang="en-US" altLang="en-US" sz="2000" dirty="0"/>
          </a:p>
          <a:p>
            <a:pPr eaLnBrk="1" hangingPunct="1"/>
            <a:r>
              <a:rPr lang="en-US" altLang="en-US" sz="2000" dirty="0"/>
              <a:t>The answer is yes. </a:t>
            </a:r>
          </a:p>
        </p:txBody>
      </p:sp>
      <p:sp>
        <p:nvSpPr>
          <p:cNvPr id="17413" name="Text Box 6"/>
          <p:cNvSpPr txBox="1">
            <a:spLocks noChangeArrowheads="1"/>
          </p:cNvSpPr>
          <p:nvPr/>
        </p:nvSpPr>
        <p:spPr bwMode="auto">
          <a:xfrm>
            <a:off x="4419600" y="1651000"/>
            <a:ext cx="37782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Is there a nonrecursive way out </a:t>
            </a:r>
          </a:p>
          <a:p>
            <a:pPr eaLnBrk="1" hangingPunct="1"/>
            <a:r>
              <a:rPr lang="en-US" altLang="en-US" sz="2000" dirty="0"/>
              <a:t>of the algorithm, and does the </a:t>
            </a:r>
          </a:p>
          <a:p>
            <a:pPr eaLnBrk="1" hangingPunct="1"/>
            <a:r>
              <a:rPr lang="en-US" altLang="en-US" sz="2000" dirty="0"/>
              <a:t>algorithm work correctly </a:t>
            </a:r>
          </a:p>
          <a:p>
            <a:pPr eaLnBrk="1" hangingPunct="1"/>
            <a:r>
              <a:rPr lang="en-US" altLang="en-US" sz="2000" dirty="0"/>
              <a:t>for this base case?</a:t>
            </a:r>
          </a:p>
        </p:txBody>
      </p:sp>
    </p:spTree>
    <p:extLst>
      <p:ext uri="{BB962C8B-B14F-4D97-AF65-F5344CB8AC3E}">
        <p14:creationId xmlns:p14="http://schemas.microsoft.com/office/powerpoint/2010/main" val="260829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z="4000" dirty="0" smtClean="0"/>
              <a:t>The Smaller-Caller Question</a:t>
            </a:r>
          </a:p>
        </p:txBody>
      </p:sp>
      <p:sp>
        <p:nvSpPr>
          <p:cNvPr id="18435" name="Text Box 3"/>
          <p:cNvSpPr txBox="1">
            <a:spLocks noChangeArrowheads="1"/>
          </p:cNvSpPr>
          <p:nvPr/>
        </p:nvSpPr>
        <p:spPr bwMode="auto">
          <a:xfrm>
            <a:off x="609600" y="1679575"/>
            <a:ext cx="3330575" cy="1749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t>Factorial (int n)</a:t>
            </a:r>
            <a:endParaRPr lang="en-US" altLang="en-US" dirty="0"/>
          </a:p>
          <a:p>
            <a:pPr eaLnBrk="1" hangingPunct="1"/>
            <a:r>
              <a:rPr lang="en-US" altLang="en-US" dirty="0"/>
              <a:t>// Assume n &gt;= 0</a:t>
            </a:r>
          </a:p>
          <a:p>
            <a:pPr eaLnBrk="1" hangingPunct="1"/>
            <a:r>
              <a:rPr lang="en-US" altLang="en-US" dirty="0"/>
              <a:t>if (n == 0)</a:t>
            </a:r>
          </a:p>
          <a:p>
            <a:pPr eaLnBrk="1" hangingPunct="1"/>
            <a:r>
              <a:rPr lang="en-US" altLang="en-US" dirty="0"/>
              <a:t>  return (1)</a:t>
            </a:r>
          </a:p>
          <a:p>
            <a:pPr eaLnBrk="1" hangingPunct="1"/>
            <a:r>
              <a:rPr lang="en-US" altLang="en-US" dirty="0"/>
              <a:t>else</a:t>
            </a:r>
          </a:p>
          <a:p>
            <a:pPr eaLnBrk="1" hangingPunct="1"/>
            <a:r>
              <a:rPr lang="en-US" altLang="en-US" dirty="0"/>
              <a:t>  return ( n * Factorial ( n – 1 ) )</a:t>
            </a:r>
          </a:p>
        </p:txBody>
      </p:sp>
      <p:sp>
        <p:nvSpPr>
          <p:cNvPr id="18436" name="Text Box 4"/>
          <p:cNvSpPr txBox="1">
            <a:spLocks noChangeArrowheads="1"/>
          </p:cNvSpPr>
          <p:nvPr/>
        </p:nvSpPr>
        <p:spPr bwMode="auto">
          <a:xfrm>
            <a:off x="593725" y="3849688"/>
            <a:ext cx="675717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The parameter is </a:t>
            </a:r>
            <a:r>
              <a:rPr lang="en-US" altLang="en-US" sz="2000" i="1" dirty="0"/>
              <a:t>n</a:t>
            </a:r>
            <a:r>
              <a:rPr lang="en-US" altLang="en-US" sz="2000" dirty="0"/>
              <a:t> and the recursive call passes the </a:t>
            </a:r>
          </a:p>
          <a:p>
            <a:pPr eaLnBrk="1" hangingPunct="1"/>
            <a:r>
              <a:rPr lang="en-US" altLang="en-US" sz="2000" dirty="0"/>
              <a:t>argument </a:t>
            </a:r>
            <a:r>
              <a:rPr lang="en-US" altLang="en-US" sz="2000" i="1" dirty="0"/>
              <a:t>n - 1</a:t>
            </a:r>
            <a:r>
              <a:rPr lang="en-US" altLang="en-US" sz="2000" dirty="0"/>
              <a:t>. Therefore each subsequent recursive call </a:t>
            </a:r>
          </a:p>
          <a:p>
            <a:pPr eaLnBrk="1" hangingPunct="1"/>
            <a:r>
              <a:rPr lang="en-US" altLang="en-US" sz="2000" dirty="0"/>
              <a:t>sends a smaller value, until the value sent is finally 0. </a:t>
            </a:r>
          </a:p>
          <a:p>
            <a:pPr eaLnBrk="1" hangingPunct="1"/>
            <a:endParaRPr lang="en-US" altLang="en-US" sz="2000" dirty="0"/>
          </a:p>
          <a:p>
            <a:pPr eaLnBrk="1" hangingPunct="1"/>
            <a:r>
              <a:rPr lang="en-US" altLang="en-US" sz="2000" dirty="0"/>
              <a:t>At this point, as we verified with the base-case question, </a:t>
            </a:r>
          </a:p>
          <a:p>
            <a:pPr eaLnBrk="1" hangingPunct="1"/>
            <a:r>
              <a:rPr lang="en-US" altLang="en-US" sz="2000" dirty="0"/>
              <a:t>we have reached the smallest case, and no further </a:t>
            </a:r>
          </a:p>
          <a:p>
            <a:pPr eaLnBrk="1" hangingPunct="1"/>
            <a:r>
              <a:rPr lang="en-US" altLang="en-US" sz="2000" dirty="0"/>
              <a:t>recursive calls are made. The answer is yes. </a:t>
            </a:r>
          </a:p>
        </p:txBody>
      </p:sp>
      <p:sp>
        <p:nvSpPr>
          <p:cNvPr id="18437" name="Text Box 5"/>
          <p:cNvSpPr txBox="1">
            <a:spLocks noChangeArrowheads="1"/>
          </p:cNvSpPr>
          <p:nvPr/>
        </p:nvSpPr>
        <p:spPr bwMode="auto">
          <a:xfrm>
            <a:off x="4419600" y="1651000"/>
            <a:ext cx="3867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Does each recursive call to the </a:t>
            </a:r>
          </a:p>
          <a:p>
            <a:pPr eaLnBrk="1" hangingPunct="1"/>
            <a:r>
              <a:rPr lang="en-US" altLang="en-US" sz="2000"/>
              <a:t>algorithm involve a smaller case </a:t>
            </a:r>
          </a:p>
          <a:p>
            <a:pPr eaLnBrk="1" hangingPunct="1"/>
            <a:r>
              <a:rPr lang="en-US" altLang="en-US" sz="2000"/>
              <a:t>of the original problem, leading </a:t>
            </a:r>
          </a:p>
          <a:p>
            <a:pPr eaLnBrk="1" hangingPunct="1"/>
            <a:r>
              <a:rPr lang="en-US" altLang="en-US" sz="2000"/>
              <a:t>inescapably to the base case? </a:t>
            </a:r>
          </a:p>
        </p:txBody>
      </p:sp>
    </p:spTree>
    <p:extLst>
      <p:ext uri="{BB962C8B-B14F-4D97-AF65-F5344CB8AC3E}">
        <p14:creationId xmlns:p14="http://schemas.microsoft.com/office/powerpoint/2010/main" val="134714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sz="4000" dirty="0" smtClean="0"/>
              <a:t>The General-Case Question</a:t>
            </a:r>
          </a:p>
        </p:txBody>
      </p:sp>
      <p:sp>
        <p:nvSpPr>
          <p:cNvPr id="19459" name="Text Box 3"/>
          <p:cNvSpPr txBox="1">
            <a:spLocks noChangeArrowheads="1"/>
          </p:cNvSpPr>
          <p:nvPr/>
        </p:nvSpPr>
        <p:spPr bwMode="auto">
          <a:xfrm>
            <a:off x="609600" y="1679575"/>
            <a:ext cx="3330575" cy="1749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Factorial (int n)</a:t>
            </a:r>
            <a:endParaRPr lang="en-US" altLang="en-US"/>
          </a:p>
          <a:p>
            <a:pPr eaLnBrk="1" hangingPunct="1"/>
            <a:r>
              <a:rPr lang="en-US" altLang="en-US"/>
              <a:t>// Assume n &gt;= 0</a:t>
            </a:r>
          </a:p>
          <a:p>
            <a:pPr eaLnBrk="1" hangingPunct="1"/>
            <a:r>
              <a:rPr lang="en-US" altLang="en-US"/>
              <a:t>if (n == 0)</a:t>
            </a:r>
          </a:p>
          <a:p>
            <a:pPr eaLnBrk="1" hangingPunct="1"/>
            <a:r>
              <a:rPr lang="en-US" altLang="en-US"/>
              <a:t>  return (1)</a:t>
            </a:r>
          </a:p>
          <a:p>
            <a:pPr eaLnBrk="1" hangingPunct="1"/>
            <a:r>
              <a:rPr lang="en-US" altLang="en-US"/>
              <a:t>else</a:t>
            </a:r>
          </a:p>
          <a:p>
            <a:pPr eaLnBrk="1" hangingPunct="1"/>
            <a:r>
              <a:rPr lang="en-US" altLang="en-US"/>
              <a:t>  return ( n * Factorial ( n – 1 ) )</a:t>
            </a:r>
          </a:p>
        </p:txBody>
      </p:sp>
      <p:sp>
        <p:nvSpPr>
          <p:cNvPr id="19460" name="Text Box 4"/>
          <p:cNvSpPr txBox="1">
            <a:spLocks noChangeArrowheads="1"/>
          </p:cNvSpPr>
          <p:nvPr/>
        </p:nvSpPr>
        <p:spPr bwMode="auto">
          <a:xfrm>
            <a:off x="593725" y="3849688"/>
            <a:ext cx="7516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Assuming that the recursive call Factorial(n – 1) gives us </a:t>
            </a:r>
          </a:p>
          <a:p>
            <a:pPr eaLnBrk="1" hangingPunct="1"/>
            <a:r>
              <a:rPr lang="en-US" altLang="en-US" sz="2000" dirty="0"/>
              <a:t>the correct value of </a:t>
            </a:r>
            <a:r>
              <a:rPr lang="en-US" altLang="en-US" sz="2000" i="1" dirty="0"/>
              <a:t>(n - 1)!</a:t>
            </a:r>
            <a:r>
              <a:rPr lang="en-US" altLang="en-US" sz="2000" dirty="0"/>
              <a:t>, the </a:t>
            </a:r>
            <a:r>
              <a:rPr lang="en-US" altLang="en-US" sz="2000" i="1" dirty="0"/>
              <a:t>return</a:t>
            </a:r>
            <a:r>
              <a:rPr lang="en-US" altLang="en-US" sz="2000" dirty="0"/>
              <a:t> statement computes </a:t>
            </a:r>
          </a:p>
          <a:p>
            <a:pPr eaLnBrk="1" hangingPunct="1"/>
            <a:r>
              <a:rPr lang="en-US" altLang="en-US" sz="2000" i="1" dirty="0"/>
              <a:t>n * (n - 1)!</a:t>
            </a:r>
            <a:r>
              <a:rPr lang="en-US" altLang="en-US" sz="2000" dirty="0"/>
              <a:t>. </a:t>
            </a:r>
          </a:p>
          <a:p>
            <a:pPr eaLnBrk="1" hangingPunct="1"/>
            <a:endParaRPr lang="en-US" altLang="en-US" sz="2000" dirty="0"/>
          </a:p>
          <a:p>
            <a:pPr eaLnBrk="1" hangingPunct="1"/>
            <a:r>
              <a:rPr lang="en-US" altLang="en-US" sz="2000" dirty="0"/>
              <a:t>This is the definition of a factorial, so we know </a:t>
            </a:r>
            <a:r>
              <a:rPr lang="en-US" altLang="en-US" sz="2000" dirty="0" smtClean="0"/>
              <a:t>that </a:t>
            </a:r>
            <a:r>
              <a:rPr lang="en-US" altLang="en-US" sz="2000" dirty="0"/>
              <a:t>the algorithm </a:t>
            </a:r>
            <a:endParaRPr lang="en-US" altLang="en-US" sz="2000" dirty="0" smtClean="0"/>
          </a:p>
          <a:p>
            <a:pPr eaLnBrk="1" hangingPunct="1"/>
            <a:r>
              <a:rPr lang="en-US" altLang="en-US" sz="2000" dirty="0" smtClean="0"/>
              <a:t>works </a:t>
            </a:r>
            <a:r>
              <a:rPr lang="en-US" altLang="en-US" sz="2000" dirty="0"/>
              <a:t>in the general case. </a:t>
            </a:r>
            <a:r>
              <a:rPr lang="en-US" altLang="en-US" sz="2000" dirty="0" smtClean="0"/>
              <a:t>The </a:t>
            </a:r>
            <a:r>
              <a:rPr lang="en-US" altLang="en-US" sz="2000" dirty="0"/>
              <a:t>answer is yes. </a:t>
            </a:r>
          </a:p>
        </p:txBody>
      </p:sp>
      <p:sp>
        <p:nvSpPr>
          <p:cNvPr id="19461" name="Text Box 5"/>
          <p:cNvSpPr txBox="1">
            <a:spLocks noChangeArrowheads="1"/>
          </p:cNvSpPr>
          <p:nvPr/>
        </p:nvSpPr>
        <p:spPr bwMode="auto">
          <a:xfrm>
            <a:off x="4419600" y="1651000"/>
            <a:ext cx="44275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Assuming the recursive call(s) to the </a:t>
            </a:r>
          </a:p>
          <a:p>
            <a:pPr eaLnBrk="1" hangingPunct="1"/>
            <a:r>
              <a:rPr lang="en-US" altLang="en-US" sz="2000"/>
              <a:t>smaller case(s) works correctly, does </a:t>
            </a:r>
          </a:p>
          <a:p>
            <a:pPr eaLnBrk="1" hangingPunct="1"/>
            <a:r>
              <a:rPr lang="en-US" altLang="en-US" sz="2000"/>
              <a:t>the algorithm work correctly for the </a:t>
            </a:r>
          </a:p>
          <a:p>
            <a:pPr eaLnBrk="1" hangingPunct="1"/>
            <a:r>
              <a:rPr lang="en-US" altLang="en-US" sz="2000"/>
              <a:t>general case?</a:t>
            </a:r>
          </a:p>
        </p:txBody>
      </p:sp>
    </p:spTree>
    <p:extLst>
      <p:ext uri="{BB962C8B-B14F-4D97-AF65-F5344CB8AC3E}">
        <p14:creationId xmlns:p14="http://schemas.microsoft.com/office/powerpoint/2010/main" val="396614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z="4000" dirty="0" smtClean="0"/>
              <a:t>Constraints on input arguments</a:t>
            </a:r>
          </a:p>
        </p:txBody>
      </p:sp>
      <p:sp>
        <p:nvSpPr>
          <p:cNvPr id="20483" name="Rectangle 3"/>
          <p:cNvSpPr>
            <a:spLocks noGrp="1" noChangeArrowheads="1"/>
          </p:cNvSpPr>
          <p:nvPr>
            <p:ph type="body" idx="1"/>
          </p:nvPr>
        </p:nvSpPr>
        <p:spPr/>
        <p:txBody>
          <a:bodyPr/>
          <a:lstStyle/>
          <a:p>
            <a:pPr eaLnBrk="1" hangingPunct="1">
              <a:lnSpc>
                <a:spcPct val="90000"/>
              </a:lnSpc>
            </a:pPr>
            <a:r>
              <a:rPr lang="en-US" altLang="en-US" sz="2400" dirty="0" smtClean="0"/>
              <a:t>Constraints often exist on the valid input arguments for a recursive algorithm. For example, for Factorial, n must be &gt;= 0.</a:t>
            </a:r>
          </a:p>
          <a:p>
            <a:pPr eaLnBrk="1" hangingPunct="1">
              <a:lnSpc>
                <a:spcPct val="90000"/>
              </a:lnSpc>
            </a:pPr>
            <a:r>
              <a:rPr lang="en-US" altLang="en-US" sz="2400" dirty="0" smtClean="0"/>
              <a:t>You can use the three question analysis to determine constraints: </a:t>
            </a:r>
          </a:p>
          <a:p>
            <a:pPr lvl="1" eaLnBrk="1" hangingPunct="1">
              <a:lnSpc>
                <a:spcPct val="90000"/>
              </a:lnSpc>
            </a:pPr>
            <a:r>
              <a:rPr lang="en-US" altLang="en-US" sz="2000" dirty="0" smtClean="0"/>
              <a:t>Check if there are any starting argument values for which the smaller call does not produce a new argument that is closer to the base case. </a:t>
            </a:r>
          </a:p>
          <a:p>
            <a:pPr lvl="1" eaLnBrk="1" hangingPunct="1">
              <a:lnSpc>
                <a:spcPct val="90000"/>
              </a:lnSpc>
            </a:pPr>
            <a:r>
              <a:rPr lang="en-US" altLang="en-US" sz="2000" dirty="0" smtClean="0"/>
              <a:t>Such starting values are invalid. </a:t>
            </a:r>
          </a:p>
          <a:p>
            <a:pPr lvl="1" eaLnBrk="1" hangingPunct="1">
              <a:lnSpc>
                <a:spcPct val="90000"/>
              </a:lnSpc>
            </a:pPr>
            <a:r>
              <a:rPr lang="en-US" altLang="en-US" sz="2000" dirty="0" smtClean="0"/>
              <a:t>Constrain your legal input arguments so that these values are not permitted. </a:t>
            </a:r>
          </a:p>
        </p:txBody>
      </p:sp>
    </p:spTree>
    <p:extLst>
      <p:ext uri="{BB962C8B-B14F-4D97-AF65-F5344CB8AC3E}">
        <p14:creationId xmlns:p14="http://schemas.microsoft.com/office/powerpoint/2010/main" val="3541308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sz="4000" dirty="0" smtClean="0"/>
              <a:t>Steps for Designing Recursive Solutions</a:t>
            </a:r>
          </a:p>
        </p:txBody>
      </p:sp>
      <p:sp>
        <p:nvSpPr>
          <p:cNvPr id="21507" name="Rectangle 3"/>
          <p:cNvSpPr>
            <a:spLocks noGrp="1" noChangeArrowheads="1"/>
          </p:cNvSpPr>
          <p:nvPr>
            <p:ph type="body" idx="1"/>
          </p:nvPr>
        </p:nvSpPr>
        <p:spPr>
          <a:xfrm>
            <a:off x="457200" y="1905000"/>
            <a:ext cx="8229600" cy="4525963"/>
          </a:xfrm>
        </p:spPr>
        <p:txBody>
          <a:bodyPr/>
          <a:lstStyle/>
          <a:p>
            <a:pPr marL="457200" indent="-457200" eaLnBrk="1" hangingPunct="1">
              <a:lnSpc>
                <a:spcPct val="90000"/>
              </a:lnSpc>
              <a:buFontTx/>
              <a:buAutoNum type="arabicPeriod"/>
            </a:pPr>
            <a:r>
              <a:rPr lang="en-US" altLang="en-US" sz="2400" dirty="0" smtClean="0"/>
              <a:t>Get an exact definition of the problem to be solved. </a:t>
            </a:r>
            <a:endParaRPr lang="en-US" altLang="en-US" sz="2400" b="1" dirty="0" smtClean="0"/>
          </a:p>
          <a:p>
            <a:pPr marL="457200" indent="-457200" eaLnBrk="1" hangingPunct="1">
              <a:lnSpc>
                <a:spcPct val="90000"/>
              </a:lnSpc>
              <a:buFontTx/>
              <a:buAutoNum type="arabicPeriod"/>
            </a:pPr>
            <a:r>
              <a:rPr lang="en-US" altLang="en-US" sz="2400" dirty="0" smtClean="0"/>
              <a:t>Determine the size of the problem to be solved on this call to the method. </a:t>
            </a:r>
            <a:endParaRPr lang="en-US" altLang="en-US" sz="2400" b="1" dirty="0" smtClean="0"/>
          </a:p>
          <a:p>
            <a:pPr marL="457200" indent="-457200" eaLnBrk="1" hangingPunct="1">
              <a:lnSpc>
                <a:spcPct val="90000"/>
              </a:lnSpc>
              <a:buFontTx/>
              <a:buAutoNum type="arabicPeriod"/>
            </a:pPr>
            <a:r>
              <a:rPr lang="en-US" altLang="en-US" sz="2400" dirty="0" smtClean="0"/>
              <a:t>Identify and solve the base case(s) in which the problem can be expressed non-recursively. This ensures a yes answer to the base-case question.</a:t>
            </a:r>
            <a:endParaRPr lang="en-US" altLang="en-US" sz="2400" b="1" dirty="0" smtClean="0"/>
          </a:p>
          <a:p>
            <a:pPr marL="457200" indent="-457200" eaLnBrk="1" hangingPunct="1">
              <a:lnSpc>
                <a:spcPct val="90000"/>
              </a:lnSpc>
              <a:buFontTx/>
              <a:buAutoNum type="arabicPeriod"/>
            </a:pPr>
            <a:r>
              <a:rPr lang="en-US" altLang="en-US" sz="2400" dirty="0" smtClean="0"/>
              <a:t>Identify and solve the general case(s) correctly in terms of a smaller case of the same problem—a recursive call. This ensures yes answers to the smaller-caller and general-case questions. </a:t>
            </a:r>
          </a:p>
        </p:txBody>
      </p:sp>
    </p:spTree>
    <p:extLst>
      <p:ext uri="{BB962C8B-B14F-4D97-AF65-F5344CB8AC3E}">
        <p14:creationId xmlns:p14="http://schemas.microsoft.com/office/powerpoint/2010/main" val="3766689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3.3 Recursive Processing of Arrays</a:t>
            </a:r>
            <a:endParaRPr lang="en-US" sz="4000" dirty="0"/>
          </a:p>
        </p:txBody>
      </p:sp>
      <p:sp>
        <p:nvSpPr>
          <p:cNvPr id="3" name="Content Placeholder 2"/>
          <p:cNvSpPr>
            <a:spLocks noGrp="1"/>
          </p:cNvSpPr>
          <p:nvPr>
            <p:ph idx="1"/>
          </p:nvPr>
        </p:nvSpPr>
        <p:spPr/>
        <p:txBody>
          <a:bodyPr/>
          <a:lstStyle/>
          <a:p>
            <a:r>
              <a:rPr lang="en-US" sz="2800" dirty="0"/>
              <a:t>Many problems related to arrays lend themselves to a recursive solution. </a:t>
            </a:r>
            <a:endParaRPr lang="en-US" sz="2800" dirty="0" smtClean="0"/>
          </a:p>
          <a:p>
            <a:r>
              <a:rPr lang="en-US" sz="2800" dirty="0" smtClean="0"/>
              <a:t>A subsection </a:t>
            </a:r>
            <a:r>
              <a:rPr lang="en-US" sz="2800" dirty="0"/>
              <a:t>of an array (a “subarray”) can also be viewed as an array. </a:t>
            </a:r>
            <a:endParaRPr lang="en-US" sz="2800" dirty="0" smtClean="0"/>
          </a:p>
          <a:p>
            <a:r>
              <a:rPr lang="en-US" sz="2800" dirty="0" smtClean="0"/>
              <a:t>If </a:t>
            </a:r>
            <a:r>
              <a:rPr lang="en-US" sz="2800" dirty="0"/>
              <a:t>we can solve an </a:t>
            </a:r>
            <a:r>
              <a:rPr lang="en-US" sz="2800" dirty="0" smtClean="0"/>
              <a:t>array-related </a:t>
            </a:r>
            <a:r>
              <a:rPr lang="en-US" sz="2800" dirty="0"/>
              <a:t>problem by combining solutions to a related problem on subarrays, we may </a:t>
            </a:r>
            <a:r>
              <a:rPr lang="en-US" sz="2800" dirty="0" smtClean="0"/>
              <a:t>be </a:t>
            </a:r>
            <a:r>
              <a:rPr lang="en-US" sz="2800" dirty="0"/>
              <a:t>able to use a recursive approach.</a:t>
            </a:r>
          </a:p>
        </p:txBody>
      </p:sp>
    </p:spTree>
    <p:extLst>
      <p:ext uri="{BB962C8B-B14F-4D97-AF65-F5344CB8AC3E}">
        <p14:creationId xmlns:p14="http://schemas.microsoft.com/office/powerpoint/2010/main" val="3319203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en-US" dirty="0" smtClean="0"/>
              <a:t>Chapter 3: Recursion</a:t>
            </a:r>
          </a:p>
        </p:txBody>
      </p:sp>
      <p:sp>
        <p:nvSpPr>
          <p:cNvPr id="3075" name="Rectangle 3"/>
          <p:cNvSpPr>
            <a:spLocks noGrp="1" noChangeArrowheads="1"/>
          </p:cNvSpPr>
          <p:nvPr>
            <p:ph type="body" idx="1"/>
          </p:nvPr>
        </p:nvSpPr>
        <p:spPr>
          <a:xfrm>
            <a:off x="342900" y="1752600"/>
            <a:ext cx="8458200" cy="4525963"/>
          </a:xfrm>
        </p:spPr>
        <p:txBody>
          <a:bodyPr/>
          <a:lstStyle/>
          <a:p>
            <a:pPr eaLnBrk="1" hangingPunct="1">
              <a:lnSpc>
                <a:spcPct val="90000"/>
              </a:lnSpc>
              <a:buFontTx/>
              <a:buNone/>
            </a:pPr>
            <a:r>
              <a:rPr lang="en-US" altLang="en-US" sz="2800" dirty="0" smtClean="0"/>
              <a:t>3.1 – Recursive Definitions, Algorithms </a:t>
            </a:r>
          </a:p>
          <a:p>
            <a:pPr eaLnBrk="1" hangingPunct="1">
              <a:lnSpc>
                <a:spcPct val="90000"/>
              </a:lnSpc>
              <a:buFontTx/>
              <a:buNone/>
            </a:pPr>
            <a:r>
              <a:rPr lang="en-US" altLang="en-US" sz="2800" dirty="0" smtClean="0"/>
              <a:t>		 and Programs</a:t>
            </a:r>
          </a:p>
          <a:p>
            <a:pPr eaLnBrk="1" hangingPunct="1">
              <a:lnSpc>
                <a:spcPct val="90000"/>
              </a:lnSpc>
              <a:buFontTx/>
              <a:buNone/>
            </a:pPr>
            <a:r>
              <a:rPr lang="en-US" altLang="en-US" sz="2800" dirty="0"/>
              <a:t>3</a:t>
            </a:r>
            <a:r>
              <a:rPr lang="en-US" altLang="en-US" sz="2800" dirty="0" smtClean="0"/>
              <a:t>.2 – The Three Questions</a:t>
            </a:r>
          </a:p>
          <a:p>
            <a:pPr eaLnBrk="1" hangingPunct="1">
              <a:lnSpc>
                <a:spcPct val="90000"/>
              </a:lnSpc>
              <a:buFontTx/>
              <a:buNone/>
            </a:pPr>
            <a:r>
              <a:rPr lang="en-US" sz="2800" dirty="0" smtClean="0"/>
              <a:t>3.3</a:t>
            </a:r>
            <a:r>
              <a:rPr lang="en-US" altLang="en-US" sz="2800" dirty="0"/>
              <a:t> – </a:t>
            </a:r>
            <a:r>
              <a:rPr lang="en-US" sz="2800" dirty="0" smtClean="0"/>
              <a:t>Recursive </a:t>
            </a:r>
            <a:r>
              <a:rPr lang="en-US" sz="2800" dirty="0"/>
              <a:t>Processing of </a:t>
            </a:r>
            <a:r>
              <a:rPr lang="en-US" sz="2800" dirty="0" smtClean="0"/>
              <a:t>Arrays</a:t>
            </a:r>
          </a:p>
          <a:p>
            <a:pPr eaLnBrk="1" hangingPunct="1">
              <a:lnSpc>
                <a:spcPct val="90000"/>
              </a:lnSpc>
              <a:buFontTx/>
              <a:buNone/>
            </a:pPr>
            <a:r>
              <a:rPr lang="en-US" altLang="en-US" sz="2800" dirty="0" smtClean="0"/>
              <a:t>3.4 </a:t>
            </a:r>
            <a:r>
              <a:rPr lang="en-US" altLang="en-US" sz="2800" dirty="0" smtClean="0"/>
              <a:t>– </a:t>
            </a:r>
            <a:r>
              <a:rPr lang="en-US" altLang="en-US" sz="2800" dirty="0" smtClean="0"/>
              <a:t>Recursive Processing of Linked Lists</a:t>
            </a:r>
            <a:endParaRPr lang="en-US" altLang="en-US" sz="2800" dirty="0" smtClean="0"/>
          </a:p>
          <a:p>
            <a:pPr eaLnBrk="1" hangingPunct="1">
              <a:lnSpc>
                <a:spcPct val="90000"/>
              </a:lnSpc>
              <a:buFontTx/>
              <a:buNone/>
            </a:pPr>
            <a:r>
              <a:rPr lang="en-US" altLang="en-US" sz="2800" dirty="0"/>
              <a:t>3</a:t>
            </a:r>
            <a:r>
              <a:rPr lang="en-US" altLang="en-US" sz="2800" dirty="0" smtClean="0"/>
              <a:t>.5 – </a:t>
            </a:r>
            <a:r>
              <a:rPr lang="en-US" altLang="en-US" sz="2800" dirty="0" smtClean="0"/>
              <a:t>Towers of Hanoi</a:t>
            </a:r>
          </a:p>
          <a:p>
            <a:pPr eaLnBrk="1" hangingPunct="1">
              <a:lnSpc>
                <a:spcPct val="90000"/>
              </a:lnSpc>
              <a:buFontTx/>
              <a:buNone/>
            </a:pPr>
            <a:r>
              <a:rPr lang="en-US" altLang="en-US" sz="2800" dirty="0" smtClean="0"/>
              <a:t>3.6</a:t>
            </a:r>
            <a:r>
              <a:rPr lang="en-US" altLang="en-US" sz="2800" dirty="0"/>
              <a:t> – </a:t>
            </a:r>
            <a:r>
              <a:rPr lang="en-US" altLang="en-US" sz="2800" dirty="0" smtClean="0"/>
              <a:t>Fractals</a:t>
            </a:r>
            <a:endParaRPr lang="en-US" altLang="en-US" sz="2800" dirty="0" smtClean="0"/>
          </a:p>
          <a:p>
            <a:pPr eaLnBrk="1" hangingPunct="1">
              <a:lnSpc>
                <a:spcPct val="90000"/>
              </a:lnSpc>
              <a:buFontTx/>
              <a:buNone/>
            </a:pPr>
            <a:r>
              <a:rPr lang="en-US" altLang="en-US" sz="2800" dirty="0" smtClean="0"/>
              <a:t>3.7 </a:t>
            </a:r>
            <a:r>
              <a:rPr lang="en-US" altLang="en-US" sz="2800" dirty="0" smtClean="0"/>
              <a:t>– Removing Recursion</a:t>
            </a:r>
          </a:p>
          <a:p>
            <a:pPr eaLnBrk="1" hangingPunct="1">
              <a:lnSpc>
                <a:spcPct val="90000"/>
              </a:lnSpc>
              <a:buFontTx/>
              <a:buNone/>
            </a:pPr>
            <a:r>
              <a:rPr lang="en-US" altLang="en-US" sz="2800" dirty="0" smtClean="0"/>
              <a:t>3.8 </a:t>
            </a:r>
            <a:r>
              <a:rPr lang="en-US" altLang="en-US" sz="2800" dirty="0" smtClean="0"/>
              <a:t>– Deciding Whether to Use a </a:t>
            </a:r>
            <a:r>
              <a:rPr lang="en-US" altLang="en-US" sz="2800" dirty="0" smtClean="0"/>
              <a:t>Recursive </a:t>
            </a:r>
            <a:r>
              <a:rPr lang="en-US" altLang="en-US" sz="2800" dirty="0" smtClean="0"/>
              <a:t>Solution</a:t>
            </a:r>
          </a:p>
          <a:p>
            <a:pPr eaLnBrk="1" hangingPunct="1">
              <a:lnSpc>
                <a:spcPct val="90000"/>
              </a:lnSpc>
              <a:buFontTx/>
              <a:buNone/>
            </a:pPr>
            <a:endParaRPr lang="en-US" altLang="en-US" sz="2800" dirty="0" smtClean="0"/>
          </a:p>
          <a:p>
            <a:pPr eaLnBrk="1" hangingPunct="1">
              <a:lnSpc>
                <a:spcPct val="90000"/>
              </a:lnSpc>
            </a:pPr>
            <a:endParaRPr lang="en-US" altLang="en-US" sz="2800" dirty="0" smtClean="0"/>
          </a:p>
        </p:txBody>
      </p:sp>
    </p:spTree>
    <p:extLst>
      <p:ext uri="{BB962C8B-B14F-4D97-AF65-F5344CB8AC3E}">
        <p14:creationId xmlns:p14="http://schemas.microsoft.com/office/powerpoint/2010/main" val="3168381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Binary Search</a:t>
            </a:r>
            <a:endParaRPr lang="en-US" sz="4000" dirty="0"/>
          </a:p>
        </p:txBody>
      </p:sp>
      <p:sp>
        <p:nvSpPr>
          <p:cNvPr id="3" name="Content Placeholder 2"/>
          <p:cNvSpPr>
            <a:spLocks noGrp="1"/>
          </p:cNvSpPr>
          <p:nvPr>
            <p:ph idx="1"/>
          </p:nvPr>
        </p:nvSpPr>
        <p:spPr/>
        <p:txBody>
          <a:bodyPr/>
          <a:lstStyle/>
          <a:p>
            <a:r>
              <a:rPr lang="en-US" sz="2800" dirty="0" smtClean="0"/>
              <a:t>Problem: find </a:t>
            </a:r>
            <a:r>
              <a:rPr lang="en-US" sz="2800" dirty="0"/>
              <a:t>a target element in a sorted </a:t>
            </a:r>
            <a:r>
              <a:rPr lang="en-US" sz="2800" dirty="0" smtClean="0"/>
              <a:t>array</a:t>
            </a:r>
          </a:p>
          <a:p>
            <a:r>
              <a:rPr lang="en-US" sz="2800" dirty="0" smtClean="0"/>
              <a:t>Approach</a:t>
            </a:r>
          </a:p>
          <a:p>
            <a:pPr lvl="1"/>
            <a:r>
              <a:rPr lang="en-US" sz="2400" dirty="0" smtClean="0"/>
              <a:t>examine </a:t>
            </a:r>
            <a:r>
              <a:rPr lang="en-US" sz="2400" dirty="0"/>
              <a:t>the midpoint of the array and compare the element </a:t>
            </a:r>
            <a:r>
              <a:rPr lang="en-US" sz="2400" dirty="0" smtClean="0"/>
              <a:t>found there </a:t>
            </a:r>
            <a:r>
              <a:rPr lang="en-US" sz="2400" dirty="0"/>
              <a:t>to our target </a:t>
            </a:r>
            <a:r>
              <a:rPr lang="en-US" sz="2400" dirty="0" smtClean="0"/>
              <a:t>element</a:t>
            </a:r>
          </a:p>
          <a:p>
            <a:pPr lvl="1"/>
            <a:r>
              <a:rPr lang="en-US" sz="2400" dirty="0" smtClean="0"/>
              <a:t>eliminate </a:t>
            </a:r>
            <a:r>
              <a:rPr lang="en-US" sz="2400" dirty="0"/>
              <a:t>half the array from further consideration </a:t>
            </a:r>
            <a:endParaRPr lang="en-US" sz="2400" dirty="0" smtClean="0"/>
          </a:p>
          <a:p>
            <a:pPr lvl="1"/>
            <a:r>
              <a:rPr lang="en-US" sz="2400" b="1" dirty="0" smtClean="0"/>
              <a:t>recursively</a:t>
            </a:r>
            <a:r>
              <a:rPr lang="en-US" sz="2400" dirty="0" smtClean="0"/>
              <a:t> repeat this approach on the remaining half of the array until we find the target or </a:t>
            </a:r>
            <a:r>
              <a:rPr lang="en-US" sz="2400" dirty="0"/>
              <a:t>determine that </a:t>
            </a:r>
            <a:r>
              <a:rPr lang="en-US" sz="2400" dirty="0" smtClean="0"/>
              <a:t>it </a:t>
            </a:r>
            <a:r>
              <a:rPr lang="en-US" sz="2400" dirty="0"/>
              <a:t>is not in the </a:t>
            </a:r>
            <a:r>
              <a:rPr lang="en-US" sz="2400" dirty="0" smtClean="0"/>
              <a:t>array</a:t>
            </a:r>
            <a:endParaRPr lang="en-US" sz="2400" dirty="0"/>
          </a:p>
        </p:txBody>
      </p:sp>
    </p:spTree>
    <p:extLst>
      <p:ext uri="{BB962C8B-B14F-4D97-AF65-F5344CB8AC3E}">
        <p14:creationId xmlns:p14="http://schemas.microsoft.com/office/powerpoint/2010/main" val="810086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Example</a:t>
            </a:r>
            <a:endParaRPr lang="en-US" sz="4000" dirty="0"/>
          </a:p>
        </p:txBody>
      </p:sp>
      <p:sp>
        <p:nvSpPr>
          <p:cNvPr id="3" name="Content Placeholder 2"/>
          <p:cNvSpPr>
            <a:spLocks noGrp="1"/>
          </p:cNvSpPr>
          <p:nvPr>
            <p:ph idx="1"/>
          </p:nvPr>
        </p:nvSpPr>
        <p:spPr>
          <a:xfrm>
            <a:off x="457200" y="1219200"/>
            <a:ext cx="8229600" cy="4906963"/>
          </a:xfrm>
        </p:spPr>
        <p:txBody>
          <a:bodyPr/>
          <a:lstStyle/>
          <a:p>
            <a:r>
              <a:rPr lang="en-US" sz="2800" dirty="0" smtClean="0"/>
              <a:t>We </a:t>
            </a:r>
            <a:r>
              <a:rPr lang="en-US" sz="2800" dirty="0"/>
              <a:t>have a sorted array of </a:t>
            </a:r>
            <a:r>
              <a:rPr lang="en-US" sz="2800" dirty="0">
                <a:latin typeface="Courier New" panose="02070309020205020404" pitchFamily="49" charset="0"/>
                <a:cs typeface="Courier New" panose="02070309020205020404" pitchFamily="49" charset="0"/>
              </a:rPr>
              <a:t>int</a:t>
            </a:r>
            <a:r>
              <a:rPr lang="en-US" sz="2800" dirty="0"/>
              <a:t> named </a:t>
            </a:r>
            <a:r>
              <a:rPr lang="en-US" sz="2800" dirty="0" smtClean="0">
                <a:latin typeface="Courier New" panose="02070309020205020404" pitchFamily="49" charset="0"/>
                <a:cs typeface="Courier New" panose="02070309020205020404" pitchFamily="49" charset="0"/>
              </a:rPr>
              <a:t>values </a:t>
            </a:r>
            <a:r>
              <a:rPr lang="en-US" sz="2800" dirty="0" smtClean="0">
                <a:latin typeface="+mj-lt"/>
                <a:cs typeface="Courier New" panose="02070309020205020404" pitchFamily="49" charset="0"/>
              </a:rPr>
              <a:t>of size 8</a:t>
            </a:r>
          </a:p>
          <a:p>
            <a:r>
              <a:rPr lang="en-US" sz="2800" dirty="0" smtClean="0">
                <a:latin typeface="+mj-lt"/>
                <a:cs typeface="Courier New" panose="02070309020205020404" pitchFamily="49" charset="0"/>
              </a:rPr>
              <a:t>Our target is 20</a:t>
            </a:r>
          </a:p>
          <a:p>
            <a:r>
              <a:rPr lang="en-US" sz="2800" dirty="0" smtClean="0">
                <a:latin typeface="+mj-lt"/>
                <a:cs typeface="Courier New" panose="02070309020205020404" pitchFamily="49" charset="0"/>
              </a:rPr>
              <a:t>Variables </a:t>
            </a:r>
            <a:r>
              <a:rPr lang="en-US" sz="2800" dirty="0" smtClean="0">
                <a:latin typeface="Courier New" panose="02070309020205020404" pitchFamily="49" charset="0"/>
                <a:cs typeface="Courier New" panose="02070309020205020404" pitchFamily="49" charset="0"/>
              </a:rPr>
              <a:t>first</a:t>
            </a:r>
            <a:r>
              <a:rPr lang="en-US" sz="2800" dirty="0" smtClean="0">
                <a:latin typeface="+mj-lt"/>
                <a:cs typeface="Courier New" panose="02070309020205020404" pitchFamily="49" charset="0"/>
              </a:rPr>
              <a:t> and </a:t>
            </a:r>
            <a:r>
              <a:rPr lang="en-US" sz="2800" dirty="0" smtClean="0">
                <a:latin typeface="Courier New" panose="02070309020205020404" pitchFamily="49" charset="0"/>
                <a:cs typeface="Courier New" panose="02070309020205020404" pitchFamily="49" charset="0"/>
              </a:rPr>
              <a:t>last</a:t>
            </a:r>
            <a:r>
              <a:rPr lang="en-US" sz="2800" dirty="0" smtClean="0">
                <a:latin typeface="+mj-lt"/>
                <a:cs typeface="Courier New" panose="02070309020205020404" pitchFamily="49" charset="0"/>
              </a:rPr>
              <a:t> indicate the sub-array currently under consideration</a:t>
            </a:r>
          </a:p>
          <a:p>
            <a:r>
              <a:rPr lang="en-US" sz="2800" dirty="0" smtClean="0">
                <a:latin typeface="+mj-lt"/>
                <a:cs typeface="Courier New" panose="02070309020205020404" pitchFamily="49" charset="0"/>
              </a:rPr>
              <a:t>Therefore, the starting configuration 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419600"/>
            <a:ext cx="8235696" cy="1438656"/>
          </a:xfrm>
          <a:prstGeom prst="rect">
            <a:avLst/>
          </a:prstGeom>
        </p:spPr>
      </p:pic>
    </p:spTree>
    <p:extLst>
      <p:ext uri="{BB962C8B-B14F-4D97-AF65-F5344CB8AC3E}">
        <p14:creationId xmlns:p14="http://schemas.microsoft.com/office/powerpoint/2010/main" val="4225336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Example</a:t>
            </a:r>
            <a:endParaRPr lang="en-US" sz="4000" dirty="0"/>
          </a:p>
        </p:txBody>
      </p:sp>
      <p:sp>
        <p:nvSpPr>
          <p:cNvPr id="3" name="Content Placeholder 2"/>
          <p:cNvSpPr>
            <a:spLocks noGrp="1"/>
          </p:cNvSpPr>
          <p:nvPr>
            <p:ph idx="1"/>
          </p:nvPr>
        </p:nvSpPr>
        <p:spPr>
          <a:xfrm>
            <a:off x="457200" y="1219200"/>
            <a:ext cx="8229600" cy="4906963"/>
          </a:xfrm>
        </p:spPr>
        <p:txBody>
          <a:bodyPr/>
          <a:lstStyle/>
          <a:p>
            <a:r>
              <a:rPr lang="en-US" sz="2800" dirty="0"/>
              <a:t>The midpoint is the average of </a:t>
            </a:r>
            <a:r>
              <a:rPr lang="en-US" sz="2800" dirty="0">
                <a:latin typeface="Courier New" panose="02070309020205020404" pitchFamily="49" charset="0"/>
                <a:cs typeface="Courier New" panose="02070309020205020404" pitchFamily="49" charset="0"/>
              </a:rPr>
              <a:t>first</a:t>
            </a:r>
            <a:r>
              <a:rPr lang="en-US" sz="2800" dirty="0"/>
              <a:t> and </a:t>
            </a:r>
            <a:r>
              <a:rPr lang="en-US" sz="2800" dirty="0">
                <a:latin typeface="Courier New" panose="02070309020205020404" pitchFamily="49" charset="0"/>
                <a:cs typeface="Courier New" panose="02070309020205020404" pitchFamily="49" charset="0"/>
              </a:rPr>
              <a:t>last</a:t>
            </a:r>
            <a:r>
              <a:rPr lang="en-US" sz="2800" dirty="0"/>
              <a:t> </a:t>
            </a:r>
            <a:r>
              <a:rPr lang="en-US" sz="2800" dirty="0" smtClean="0"/>
              <a:t>	</a:t>
            </a:r>
            <a:r>
              <a:rPr lang="en-US" sz="2800" dirty="0" smtClean="0">
                <a:latin typeface="Courier New" panose="02070309020205020404" pitchFamily="49" charset="0"/>
                <a:cs typeface="Courier New" panose="02070309020205020404" pitchFamily="49" charset="0"/>
              </a:rPr>
              <a:t>midpoint </a:t>
            </a:r>
            <a:r>
              <a:rPr lang="en-US" sz="2800" dirty="0">
                <a:latin typeface="Courier New" panose="02070309020205020404" pitchFamily="49" charset="0"/>
                <a:cs typeface="Courier New" panose="02070309020205020404" pitchFamily="49" charset="0"/>
              </a:rPr>
              <a:t>= (first + last) / </a:t>
            </a:r>
            <a:r>
              <a:rPr lang="en-US" sz="2800" dirty="0" smtClean="0">
                <a:latin typeface="Courier New" panose="02070309020205020404" pitchFamily="49" charset="0"/>
                <a:cs typeface="Courier New" panose="02070309020205020404" pitchFamily="49" charset="0"/>
              </a:rPr>
              <a:t>2</a:t>
            </a:r>
            <a:endParaRPr lang="en-US" sz="2800" dirty="0">
              <a:latin typeface="Courier New" panose="02070309020205020404" pitchFamily="49" charset="0"/>
              <a:cs typeface="Courier New" panose="02070309020205020404" pitchFamily="49" charset="0"/>
            </a:endParaRPr>
          </a:p>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800" dirty="0" smtClean="0"/>
          </a:p>
          <a:p>
            <a:r>
              <a:rPr lang="en-US" sz="2800" dirty="0" smtClean="0"/>
              <a:t>Since </a:t>
            </a:r>
            <a:r>
              <a:rPr lang="en-US" sz="2800" dirty="0">
                <a:latin typeface="Courier New" panose="02070309020205020404" pitchFamily="49" charset="0"/>
                <a:cs typeface="Courier New" panose="02070309020205020404" pitchFamily="49" charset="0"/>
              </a:rPr>
              <a:t>values[midpoint]</a:t>
            </a:r>
            <a:r>
              <a:rPr lang="en-US" sz="2800" dirty="0"/>
              <a:t> is less than </a:t>
            </a:r>
            <a:r>
              <a:rPr lang="en-US" sz="2800" dirty="0">
                <a:latin typeface="Courier New" panose="02070309020205020404" pitchFamily="49" charset="0"/>
                <a:cs typeface="Courier New" panose="02070309020205020404" pitchFamily="49" charset="0"/>
              </a:rPr>
              <a:t>target</a:t>
            </a:r>
            <a:r>
              <a:rPr lang="en-US" sz="2800" dirty="0"/>
              <a:t> </a:t>
            </a:r>
            <a:r>
              <a:rPr lang="en-US" sz="2800" dirty="0" smtClean="0"/>
              <a:t>we eliminate </a:t>
            </a:r>
            <a:r>
              <a:rPr lang="en-US" sz="2800" dirty="0"/>
              <a:t>the lower half of the array from </a:t>
            </a:r>
            <a:r>
              <a:rPr lang="en-US" sz="2800" dirty="0" smtClean="0"/>
              <a:t>consideration</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 y="2514600"/>
            <a:ext cx="8235696" cy="1335024"/>
          </a:xfrm>
          <a:prstGeom prst="rect">
            <a:avLst/>
          </a:prstGeom>
        </p:spPr>
      </p:pic>
    </p:spTree>
    <p:extLst>
      <p:ext uri="{BB962C8B-B14F-4D97-AF65-F5344CB8AC3E}">
        <p14:creationId xmlns:p14="http://schemas.microsoft.com/office/powerpoint/2010/main" val="244003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Example</a:t>
            </a:r>
            <a:endParaRPr lang="en-US" sz="4000" dirty="0"/>
          </a:p>
        </p:txBody>
      </p:sp>
      <p:sp>
        <p:nvSpPr>
          <p:cNvPr id="3" name="Content Placeholder 2"/>
          <p:cNvSpPr>
            <a:spLocks noGrp="1"/>
          </p:cNvSpPr>
          <p:nvPr>
            <p:ph idx="1"/>
          </p:nvPr>
        </p:nvSpPr>
        <p:spPr>
          <a:xfrm>
            <a:off x="457200" y="1219200"/>
            <a:ext cx="8229600" cy="4906963"/>
          </a:xfrm>
        </p:spPr>
        <p:txBody>
          <a:bodyPr/>
          <a:lstStyle/>
          <a:p>
            <a:r>
              <a:rPr lang="en-US" sz="2800" dirty="0"/>
              <a:t>S</a:t>
            </a:r>
            <a:r>
              <a:rPr lang="en-US" sz="2800" dirty="0" smtClean="0"/>
              <a:t>et </a:t>
            </a:r>
            <a:r>
              <a:rPr lang="en-US" sz="2800" dirty="0">
                <a:latin typeface="Courier New" panose="02070309020205020404" pitchFamily="49" charset="0"/>
                <a:cs typeface="Courier New" panose="02070309020205020404" pitchFamily="49" charset="0"/>
              </a:rPr>
              <a:t>first</a:t>
            </a:r>
            <a:r>
              <a:rPr lang="en-US" sz="2800" dirty="0"/>
              <a:t> to </a:t>
            </a:r>
            <a:r>
              <a:rPr lang="en-US" sz="2800" dirty="0">
                <a:latin typeface="Courier New" panose="02070309020205020404" pitchFamily="49" charset="0"/>
                <a:cs typeface="Courier New" panose="02070309020205020404" pitchFamily="49" charset="0"/>
              </a:rPr>
              <a:t>midpoint + 1</a:t>
            </a:r>
            <a:r>
              <a:rPr lang="en-US" sz="2800" dirty="0"/>
              <a:t> and </a:t>
            </a:r>
            <a:r>
              <a:rPr lang="en-US" sz="2800" dirty="0" smtClean="0"/>
              <a:t>calculate a new </a:t>
            </a:r>
            <a:r>
              <a:rPr lang="en-US" sz="2800" dirty="0" smtClean="0">
                <a:latin typeface="Courier New" panose="02070309020205020404" pitchFamily="49" charset="0"/>
                <a:cs typeface="Courier New" panose="02070309020205020404" pitchFamily="49" charset="0"/>
              </a:rPr>
              <a:t>midpoint</a:t>
            </a:r>
            <a:r>
              <a:rPr lang="en-US" sz="2800" dirty="0" smtClean="0"/>
              <a:t> resulting </a:t>
            </a:r>
            <a:r>
              <a:rPr lang="en-US" sz="2800" dirty="0"/>
              <a:t>in</a:t>
            </a:r>
          </a:p>
          <a:p>
            <a:endParaRPr lang="en-US" sz="2800" dirty="0" smtClean="0"/>
          </a:p>
          <a:p>
            <a:endParaRPr lang="en-US" sz="2800" dirty="0"/>
          </a:p>
          <a:p>
            <a:endParaRPr lang="en-US" sz="2800" dirty="0" smtClean="0"/>
          </a:p>
          <a:p>
            <a:endParaRPr lang="en-US" sz="2800" dirty="0"/>
          </a:p>
          <a:p>
            <a:endParaRPr lang="en-US" sz="2800" dirty="0" smtClean="0"/>
          </a:p>
          <a:p>
            <a:r>
              <a:rPr lang="en-US" sz="2800" dirty="0" smtClean="0"/>
              <a:t>Since </a:t>
            </a:r>
            <a:r>
              <a:rPr lang="en-US" sz="2800" dirty="0" smtClean="0">
                <a:latin typeface="Courier New" panose="02070309020205020404" pitchFamily="49" charset="0"/>
                <a:cs typeface="Courier New" panose="02070309020205020404" pitchFamily="49" charset="0"/>
              </a:rPr>
              <a:t>values[midpoint</a:t>
            </a:r>
            <a:r>
              <a:rPr lang="en-US" sz="2800" dirty="0">
                <a:latin typeface="Courier New" panose="02070309020205020404" pitchFamily="49" charset="0"/>
                <a:cs typeface="Courier New" panose="02070309020205020404" pitchFamily="49" charset="0"/>
              </a:rPr>
              <a:t>]</a:t>
            </a:r>
            <a:r>
              <a:rPr lang="en-US" sz="2800" dirty="0"/>
              <a:t> is greater than </a:t>
            </a:r>
            <a:r>
              <a:rPr lang="en-US" sz="2800" dirty="0">
                <a:latin typeface="Courier New" panose="02070309020205020404" pitchFamily="49" charset="0"/>
                <a:cs typeface="Courier New" panose="02070309020205020404" pitchFamily="49" charset="0"/>
              </a:rPr>
              <a:t>target</a:t>
            </a:r>
            <a:r>
              <a:rPr lang="en-US" sz="2800" dirty="0"/>
              <a:t> </a:t>
            </a:r>
            <a:r>
              <a:rPr lang="en-US" sz="2800" dirty="0" smtClean="0"/>
              <a:t>we </a:t>
            </a:r>
            <a:r>
              <a:rPr lang="en-US" sz="2800" dirty="0"/>
              <a:t>eliminate the upper half of </a:t>
            </a:r>
            <a:r>
              <a:rPr lang="en-US" sz="2800" dirty="0" smtClean="0"/>
              <a:t>remaining </a:t>
            </a:r>
            <a:r>
              <a:rPr lang="en-US" sz="2800" dirty="0"/>
              <a:t>portion of the array from </a:t>
            </a:r>
            <a:r>
              <a:rPr lang="en-US" sz="2800" dirty="0" smtClean="0"/>
              <a:t>consideration</a:t>
            </a:r>
            <a:r>
              <a:rPr lang="en-US" sz="2800"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52" y="2471928"/>
            <a:ext cx="8235696" cy="1914144"/>
          </a:xfrm>
          <a:prstGeom prst="rect">
            <a:avLst/>
          </a:prstGeom>
        </p:spPr>
      </p:pic>
    </p:spTree>
    <p:extLst>
      <p:ext uri="{BB962C8B-B14F-4D97-AF65-F5344CB8AC3E}">
        <p14:creationId xmlns:p14="http://schemas.microsoft.com/office/powerpoint/2010/main" val="361286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Example</a:t>
            </a:r>
            <a:endParaRPr lang="en-US" sz="4000" dirty="0"/>
          </a:p>
        </p:txBody>
      </p:sp>
      <p:sp>
        <p:nvSpPr>
          <p:cNvPr id="3" name="Content Placeholder 2"/>
          <p:cNvSpPr>
            <a:spLocks noGrp="1"/>
          </p:cNvSpPr>
          <p:nvPr>
            <p:ph idx="1"/>
          </p:nvPr>
        </p:nvSpPr>
        <p:spPr>
          <a:xfrm>
            <a:off x="457200" y="1219200"/>
            <a:ext cx="8229600" cy="4906963"/>
          </a:xfrm>
        </p:spPr>
        <p:txBody>
          <a:bodyPr/>
          <a:lstStyle/>
          <a:p>
            <a:r>
              <a:rPr lang="en-US" sz="2800" dirty="0"/>
              <a:t>S</a:t>
            </a:r>
            <a:r>
              <a:rPr lang="en-US" sz="2800" dirty="0" smtClean="0"/>
              <a:t>et </a:t>
            </a:r>
            <a:r>
              <a:rPr lang="en-US" sz="2800" dirty="0">
                <a:latin typeface="Courier New" panose="02070309020205020404" pitchFamily="49" charset="0"/>
                <a:cs typeface="Courier New" panose="02070309020205020404" pitchFamily="49" charset="0"/>
              </a:rPr>
              <a:t>last</a:t>
            </a:r>
            <a:r>
              <a:rPr lang="en-US" sz="2800" dirty="0"/>
              <a:t> to </a:t>
            </a:r>
            <a:r>
              <a:rPr lang="en-US" sz="2800" dirty="0" smtClean="0">
                <a:latin typeface="Courier New" panose="02070309020205020404" pitchFamily="49" charset="0"/>
                <a:cs typeface="Courier New" panose="02070309020205020404" pitchFamily="49" charset="0"/>
              </a:rPr>
              <a:t>midpoint </a:t>
            </a:r>
            <a:r>
              <a:rPr lang="en-US" sz="2800" dirty="0">
                <a:latin typeface="Courier New" panose="02070309020205020404" pitchFamily="49" charset="0"/>
                <a:cs typeface="Courier New" panose="02070309020205020404" pitchFamily="49" charset="0"/>
              </a:rPr>
              <a:t>- 1</a:t>
            </a:r>
            <a:r>
              <a:rPr lang="en-US" sz="2800" dirty="0"/>
              <a:t> and </a:t>
            </a:r>
            <a:r>
              <a:rPr lang="en-US" sz="2800" dirty="0" smtClean="0"/>
              <a:t>calculate </a:t>
            </a:r>
            <a:r>
              <a:rPr lang="en-US" sz="2800" dirty="0"/>
              <a:t>a new </a:t>
            </a:r>
            <a:r>
              <a:rPr lang="en-US" sz="2800" dirty="0" smtClean="0"/>
              <a:t>midpoint</a:t>
            </a:r>
            <a:r>
              <a:rPr lang="en-US" sz="2800" dirty="0"/>
              <a:t> </a:t>
            </a:r>
            <a:r>
              <a:rPr lang="en-US" sz="2800" dirty="0" smtClean="0"/>
              <a:t>resulting in</a:t>
            </a:r>
          </a:p>
          <a:p>
            <a:endParaRPr lang="en-US" sz="2800" dirty="0" smtClean="0"/>
          </a:p>
          <a:p>
            <a:endParaRPr lang="en-US" sz="2800" dirty="0"/>
          </a:p>
          <a:p>
            <a:endParaRPr lang="en-US" sz="2800" dirty="0" smtClean="0"/>
          </a:p>
          <a:p>
            <a:endParaRPr lang="en-US" sz="2800" dirty="0"/>
          </a:p>
          <a:p>
            <a:endParaRPr lang="en-US" sz="2800" dirty="0" smtClean="0"/>
          </a:p>
          <a:p>
            <a:r>
              <a:rPr lang="en-US" sz="2800" dirty="0" smtClean="0">
                <a:latin typeface="+mj-lt"/>
                <a:cs typeface="Courier New" panose="02070309020205020404" pitchFamily="49" charset="0"/>
              </a:rPr>
              <a:t>Since </a:t>
            </a:r>
            <a:r>
              <a:rPr lang="en-US" sz="2800" dirty="0" smtClean="0">
                <a:latin typeface="Courier New" panose="02070309020205020404" pitchFamily="49" charset="0"/>
                <a:cs typeface="Courier New" panose="02070309020205020404" pitchFamily="49" charset="0"/>
              </a:rPr>
              <a:t>values[midpoint]</a:t>
            </a:r>
            <a:r>
              <a:rPr lang="en-US" sz="2800" dirty="0" smtClean="0"/>
              <a:t>equals </a:t>
            </a:r>
            <a:r>
              <a:rPr lang="en-US" sz="2800" dirty="0">
                <a:latin typeface="Courier New" panose="02070309020205020404" pitchFamily="49" charset="0"/>
                <a:cs typeface="Courier New" panose="02070309020205020404" pitchFamily="49" charset="0"/>
              </a:rPr>
              <a:t>target</a:t>
            </a:r>
            <a:r>
              <a:rPr lang="en-US" sz="2800" dirty="0"/>
              <a:t> </a:t>
            </a:r>
            <a:r>
              <a:rPr lang="en-US" sz="2800" dirty="0" smtClean="0"/>
              <a:t>we </a:t>
            </a:r>
            <a:r>
              <a:rPr lang="en-US" sz="2800" dirty="0"/>
              <a:t>are finished and </a:t>
            </a:r>
            <a:r>
              <a:rPr lang="en-US" sz="2800" dirty="0" smtClean="0"/>
              <a:t>return </a:t>
            </a:r>
            <a:r>
              <a:rPr lang="en-US" sz="2800" dirty="0" smtClean="0">
                <a:latin typeface="Courier New" panose="02070309020205020404" pitchFamily="49" charset="0"/>
                <a:cs typeface="Courier New" panose="02070309020205020404" pitchFamily="49" charset="0"/>
              </a:rPr>
              <a:t>true</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38400"/>
            <a:ext cx="8235696" cy="2182368"/>
          </a:xfrm>
          <a:prstGeom prst="rect">
            <a:avLst/>
          </a:prstGeom>
        </p:spPr>
      </p:pic>
    </p:spTree>
    <p:extLst>
      <p:ext uri="{BB962C8B-B14F-4D97-AF65-F5344CB8AC3E}">
        <p14:creationId xmlns:p14="http://schemas.microsoft.com/office/powerpoint/2010/main" val="1672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Example – </a:t>
            </a:r>
            <a:r>
              <a:rPr lang="en-US" sz="4000" dirty="0" smtClean="0">
                <a:latin typeface="Courier New" panose="02070309020205020404" pitchFamily="49" charset="0"/>
                <a:cs typeface="Courier New" panose="02070309020205020404" pitchFamily="49" charset="0"/>
              </a:rPr>
              <a:t>target</a:t>
            </a:r>
            <a:r>
              <a:rPr lang="en-US" sz="4000" dirty="0" smtClean="0"/>
              <a:t> not in array</a:t>
            </a:r>
            <a:endParaRPr lang="en-US" sz="4000" dirty="0"/>
          </a:p>
        </p:txBody>
      </p:sp>
      <p:sp>
        <p:nvSpPr>
          <p:cNvPr id="3" name="Content Placeholder 2"/>
          <p:cNvSpPr>
            <a:spLocks noGrp="1"/>
          </p:cNvSpPr>
          <p:nvPr>
            <p:ph idx="1"/>
          </p:nvPr>
        </p:nvSpPr>
        <p:spPr>
          <a:xfrm>
            <a:off x="457200" y="1219200"/>
            <a:ext cx="8229600" cy="4906963"/>
          </a:xfrm>
        </p:spPr>
        <p:txBody>
          <a:bodyPr/>
          <a:lstStyle/>
          <a:p>
            <a:r>
              <a:rPr lang="en-US" sz="2800" dirty="0"/>
              <a:t>Consider the above example again, but this time with 18 replacing 20 as the fifth element of </a:t>
            </a:r>
            <a:r>
              <a:rPr lang="en-US" sz="2800" dirty="0">
                <a:latin typeface="Courier New" panose="02070309020205020404" pitchFamily="49" charset="0"/>
                <a:cs typeface="Courier New" panose="02070309020205020404" pitchFamily="49" charset="0"/>
              </a:rPr>
              <a:t>values</a:t>
            </a:r>
            <a:r>
              <a:rPr lang="en-US" sz="2800" dirty="0"/>
              <a:t>. The same sequence of steps would occur until at the very last step we </a:t>
            </a:r>
            <a:r>
              <a:rPr lang="en-US" sz="2800" dirty="0" smtClean="0"/>
              <a:t>have </a:t>
            </a:r>
            <a:r>
              <a:rPr lang="en-US" sz="2800" dirty="0"/>
              <a:t>the following:</a:t>
            </a:r>
          </a:p>
          <a:p>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 y="3672681"/>
            <a:ext cx="8235696" cy="2182368"/>
          </a:xfrm>
          <a:prstGeom prst="rect">
            <a:avLst/>
          </a:prstGeom>
        </p:spPr>
      </p:pic>
    </p:spTree>
    <p:extLst>
      <p:ext uri="{BB962C8B-B14F-4D97-AF65-F5344CB8AC3E}">
        <p14:creationId xmlns:p14="http://schemas.microsoft.com/office/powerpoint/2010/main" val="28312585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Example – </a:t>
            </a:r>
            <a:r>
              <a:rPr lang="en-US" sz="4000" dirty="0" smtClean="0">
                <a:latin typeface="Courier New" panose="02070309020205020404" pitchFamily="49" charset="0"/>
                <a:cs typeface="Courier New" panose="02070309020205020404" pitchFamily="49" charset="0"/>
              </a:rPr>
              <a:t>target</a:t>
            </a:r>
            <a:r>
              <a:rPr lang="en-US" sz="4000" dirty="0" smtClean="0"/>
              <a:t> not in array</a:t>
            </a:r>
            <a:endParaRPr lang="en-US" sz="4000" dirty="0"/>
          </a:p>
        </p:txBody>
      </p:sp>
      <p:sp>
        <p:nvSpPr>
          <p:cNvPr id="3" name="Content Placeholder 2"/>
          <p:cNvSpPr>
            <a:spLocks noGrp="1"/>
          </p:cNvSpPr>
          <p:nvPr>
            <p:ph idx="1"/>
          </p:nvPr>
        </p:nvSpPr>
        <p:spPr>
          <a:xfrm>
            <a:off x="457200" y="1219200"/>
            <a:ext cx="8229600" cy="4906963"/>
          </a:xfrm>
        </p:spPr>
        <p:txBody>
          <a:bodyPr/>
          <a:lstStyle/>
          <a:p>
            <a:r>
              <a:rPr lang="en-US" sz="2800" dirty="0"/>
              <a:t>Since </a:t>
            </a:r>
            <a:r>
              <a:rPr lang="en-US" sz="2800" dirty="0">
                <a:latin typeface="Courier New" panose="02070309020205020404" pitchFamily="49" charset="0"/>
                <a:cs typeface="Courier New" panose="02070309020205020404" pitchFamily="49" charset="0"/>
              </a:rPr>
              <a:t>values[midpoint]</a:t>
            </a:r>
            <a:r>
              <a:rPr lang="en-US" sz="2800" dirty="0"/>
              <a:t> is less than </a:t>
            </a:r>
            <a:r>
              <a:rPr lang="en-US" sz="2800" dirty="0">
                <a:latin typeface="Courier New" panose="02070309020205020404" pitchFamily="49" charset="0"/>
                <a:cs typeface="Courier New" panose="02070309020205020404" pitchFamily="49" charset="0"/>
              </a:rPr>
              <a:t>target</a:t>
            </a:r>
            <a:r>
              <a:rPr lang="en-US" sz="2800" dirty="0"/>
              <a:t> we </a:t>
            </a:r>
            <a:r>
              <a:rPr lang="en-US" sz="2800" dirty="0" smtClean="0"/>
              <a:t>set </a:t>
            </a:r>
            <a:r>
              <a:rPr lang="en-US" sz="2800" dirty="0">
                <a:latin typeface="Courier New" panose="02070309020205020404" pitchFamily="49" charset="0"/>
                <a:cs typeface="Courier New" panose="02070309020205020404" pitchFamily="49" charset="0"/>
              </a:rPr>
              <a:t>first</a:t>
            </a:r>
            <a:r>
              <a:rPr lang="en-US" sz="2800" dirty="0"/>
              <a:t> to </a:t>
            </a:r>
            <a:r>
              <a:rPr lang="en-US" sz="2800" dirty="0">
                <a:latin typeface="Courier New" panose="02070309020205020404" pitchFamily="49" charset="0"/>
                <a:cs typeface="Courier New" panose="02070309020205020404" pitchFamily="49" charset="0"/>
              </a:rPr>
              <a:t>midpoint + </a:t>
            </a:r>
            <a:r>
              <a:rPr lang="en-US" sz="2800" dirty="0" smtClean="0">
                <a:latin typeface="Courier New" panose="02070309020205020404" pitchFamily="49" charset="0"/>
                <a:cs typeface="Courier New" panose="02070309020205020404" pitchFamily="49" charset="0"/>
              </a:rPr>
              <a:t>1</a:t>
            </a:r>
            <a:r>
              <a:rPr lang="en-US" sz="2800" dirty="0" smtClean="0"/>
              <a:t>:</a:t>
            </a:r>
          </a:p>
          <a:p>
            <a:endParaRPr lang="en-US" sz="2800" dirty="0"/>
          </a:p>
          <a:p>
            <a:endParaRPr lang="en-US" sz="2800" dirty="0" smtClean="0"/>
          </a:p>
          <a:p>
            <a:endParaRPr lang="en-US" sz="2800" dirty="0"/>
          </a:p>
          <a:p>
            <a:endParaRPr lang="en-US" sz="2800" dirty="0" smtClean="0"/>
          </a:p>
          <a:p>
            <a:endParaRPr lang="en-US" sz="2800" dirty="0" smtClean="0"/>
          </a:p>
          <a:p>
            <a:r>
              <a:rPr lang="en-US" sz="2800" dirty="0" smtClean="0"/>
              <a:t>The entire array has been eliminated (since </a:t>
            </a:r>
            <a:r>
              <a:rPr lang="en-US" sz="2800" dirty="0" smtClean="0">
                <a:latin typeface="Courier New" panose="02070309020205020404" pitchFamily="49" charset="0"/>
                <a:cs typeface="Courier New" panose="02070309020205020404" pitchFamily="49" charset="0"/>
              </a:rPr>
              <a:t>first &gt; last</a:t>
            </a:r>
            <a:r>
              <a:rPr lang="en-US" sz="2800" dirty="0" smtClean="0"/>
              <a:t>) and we return </a:t>
            </a:r>
            <a:r>
              <a:rPr lang="en-US" sz="2800" dirty="0" smtClean="0">
                <a:latin typeface="Courier New" panose="02070309020205020404" pitchFamily="49" charset="0"/>
                <a:cs typeface="Courier New" panose="02070309020205020404" pitchFamily="49" charset="0"/>
              </a:rPr>
              <a:t>false</a:t>
            </a:r>
            <a:r>
              <a:rPr lang="en-US" sz="2800" dirty="0" smtClean="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438400"/>
            <a:ext cx="7895578" cy="1981200"/>
          </a:xfrm>
          <a:prstGeom prst="rect">
            <a:avLst/>
          </a:prstGeom>
        </p:spPr>
      </p:pic>
    </p:spTree>
    <p:extLst>
      <p:ext uri="{BB962C8B-B14F-4D97-AF65-F5344CB8AC3E}">
        <p14:creationId xmlns:p14="http://schemas.microsoft.com/office/powerpoint/2010/main" val="15033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Code for the Binary Search</a:t>
            </a:r>
            <a:endParaRPr lang="en-US" sz="4000" dirty="0"/>
          </a:p>
        </p:txBody>
      </p:sp>
      <p:sp>
        <p:nvSpPr>
          <p:cNvPr id="3" name="Content Placeholder 2"/>
          <p:cNvSpPr>
            <a:spLocks noGrp="1"/>
          </p:cNvSpPr>
          <p:nvPr>
            <p:ph idx="1"/>
          </p:nvPr>
        </p:nvSpPr>
        <p:spPr>
          <a:xfrm>
            <a:off x="457200" y="1371600"/>
            <a:ext cx="8229600" cy="4906963"/>
          </a:xfrm>
        </p:spPr>
        <p:txBody>
          <a:bodyPr/>
          <a:lstStyle/>
          <a:p>
            <a:pPr marL="0" indent="0">
              <a:buNone/>
            </a:pPr>
            <a:r>
              <a:rPr lang="en-US" sz="1400" b="1" dirty="0">
                <a:latin typeface="Courier New" panose="02070309020205020404" pitchFamily="49" charset="0"/>
                <a:cs typeface="Courier New" panose="02070309020205020404" pitchFamily="49" charset="0"/>
              </a:rPr>
              <a:t>boolean binarySearch(int target, int first, int last)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Precondition: first and last are legal indices of values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 </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target is contained in values[</a:t>
            </a:r>
            <a:r>
              <a:rPr lang="en-US" sz="1400" b="1" dirty="0" err="1">
                <a:latin typeface="Courier New" panose="02070309020205020404" pitchFamily="49" charset="0"/>
                <a:cs typeface="Courier New" panose="02070309020205020404" pitchFamily="49" charset="0"/>
              </a:rPr>
              <a:t>first,last</a:t>
            </a:r>
            <a:r>
              <a:rPr lang="en-US" sz="1400" b="1" dirty="0">
                <a:latin typeface="Courier New" panose="02070309020205020404" pitchFamily="49" charset="0"/>
                <a:cs typeface="Courier New" panose="02070309020205020404" pitchFamily="49" charset="0"/>
              </a:rPr>
              <a:t>] return true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otherwise return false.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int midpoint = (first + last) / 2</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(first &gt; last</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 false</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else</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(target == values[midpoint</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return </a:t>
            </a:r>
            <a:r>
              <a:rPr lang="en-US" sz="1400" b="1" dirty="0">
                <a:latin typeface="Courier New" panose="02070309020205020404" pitchFamily="49" charset="0"/>
                <a:cs typeface="Courier New" panose="02070309020205020404" pitchFamily="49" charset="0"/>
              </a:rPr>
              <a:t>true</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else</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(target &gt; values[midpoint</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return </a:t>
            </a:r>
            <a:r>
              <a:rPr lang="en-US" sz="1400" b="1" dirty="0">
                <a:latin typeface="Courier New" panose="02070309020205020404" pitchFamily="49" charset="0"/>
                <a:cs typeface="Courier New" panose="02070309020205020404" pitchFamily="49" charset="0"/>
              </a:rPr>
              <a:t>binarySearch(target, midpoint + 1, last</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else</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 binarySearch(target, first, midpoint - 1</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endParaRPr lang="en-US" sz="1400" b="1" dirty="0">
              <a:latin typeface="Courier New" panose="02070309020205020404" pitchFamily="49" charset="0"/>
              <a:cs typeface="Courier New" panose="02070309020205020404" pitchFamily="49" charset="0"/>
            </a:endParaRPr>
          </a:p>
        </p:txBody>
      </p:sp>
      <p:sp>
        <p:nvSpPr>
          <p:cNvPr id="4" name="Line Callout 1 3"/>
          <p:cNvSpPr/>
          <p:nvPr/>
        </p:nvSpPr>
        <p:spPr>
          <a:xfrm>
            <a:off x="6820619" y="4572000"/>
            <a:ext cx="1828800" cy="304800"/>
          </a:xfrm>
          <a:prstGeom prst="borderCallout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recursive call</a:t>
            </a:r>
            <a:endParaRPr lang="en-US" dirty="0"/>
          </a:p>
        </p:txBody>
      </p:sp>
      <p:sp>
        <p:nvSpPr>
          <p:cNvPr id="5" name="Line Callout 1 4"/>
          <p:cNvSpPr/>
          <p:nvPr/>
        </p:nvSpPr>
        <p:spPr>
          <a:xfrm>
            <a:off x="7010400" y="5120481"/>
            <a:ext cx="1828800" cy="304800"/>
          </a:xfrm>
          <a:prstGeom prst="borderCallout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recursive call</a:t>
            </a:r>
            <a:endParaRPr lang="en-US" dirty="0"/>
          </a:p>
        </p:txBody>
      </p:sp>
    </p:spTree>
    <p:extLst>
      <p:ext uri="{BB962C8B-B14F-4D97-AF65-F5344CB8AC3E}">
        <p14:creationId xmlns:p14="http://schemas.microsoft.com/office/powerpoint/2010/main" val="133831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3.4 Recursive Processing </a:t>
            </a:r>
            <a:br>
              <a:rPr lang="en-US" sz="4000" dirty="0" smtClean="0"/>
            </a:br>
            <a:r>
              <a:rPr lang="en-US" sz="4000" dirty="0" smtClean="0"/>
              <a:t>of Linked Lists</a:t>
            </a:r>
            <a:endParaRPr lang="en-US" sz="4000" dirty="0"/>
          </a:p>
        </p:txBody>
      </p:sp>
      <p:sp>
        <p:nvSpPr>
          <p:cNvPr id="3" name="Content Placeholder 2"/>
          <p:cNvSpPr>
            <a:spLocks noGrp="1"/>
          </p:cNvSpPr>
          <p:nvPr>
            <p:ph idx="1"/>
          </p:nvPr>
        </p:nvSpPr>
        <p:spPr/>
        <p:txBody>
          <a:bodyPr/>
          <a:lstStyle/>
          <a:p>
            <a:endParaRPr lang="en-US" sz="2800" dirty="0" smtClean="0"/>
          </a:p>
          <a:p>
            <a:endParaRPr lang="en-US" sz="2800" dirty="0"/>
          </a:p>
          <a:p>
            <a:r>
              <a:rPr lang="en-US" sz="2800" dirty="0" smtClean="0"/>
              <a:t>A linked list </a:t>
            </a:r>
            <a:r>
              <a:rPr lang="en-US" sz="2800" dirty="0"/>
              <a:t>is </a:t>
            </a:r>
            <a:r>
              <a:rPr lang="en-US" sz="2800" dirty="0" smtClean="0"/>
              <a:t>a </a:t>
            </a:r>
            <a:r>
              <a:rPr lang="en-US" sz="2800" dirty="0"/>
              <a:t>recursive </a:t>
            </a:r>
            <a:r>
              <a:rPr lang="en-US" sz="2800" dirty="0" smtClean="0"/>
              <a:t>structure</a:t>
            </a:r>
          </a:p>
          <a:p>
            <a:r>
              <a:rPr lang="en-US" sz="2800" dirty="0" smtClean="0"/>
              <a:t>The </a:t>
            </a:r>
            <a:r>
              <a:rPr lang="en-US" sz="2800" dirty="0">
                <a:latin typeface="Courier New" panose="02070309020205020404" pitchFamily="49" charset="0"/>
                <a:cs typeface="Courier New" panose="02070309020205020404" pitchFamily="49" charset="0"/>
              </a:rPr>
              <a:t>LLNode</a:t>
            </a:r>
            <a:r>
              <a:rPr lang="en-US" sz="2800" dirty="0"/>
              <a:t> class, our building block for linked </a:t>
            </a:r>
            <a:r>
              <a:rPr lang="en-US" sz="2800" dirty="0" smtClean="0"/>
              <a:t>lists, is </a:t>
            </a:r>
            <a:r>
              <a:rPr lang="en-US" sz="2800" dirty="0"/>
              <a:t>a </a:t>
            </a:r>
            <a:r>
              <a:rPr lang="en-US" sz="2800" dirty="0" smtClean="0"/>
              <a:t>self-referential (recursive) class:</a:t>
            </a:r>
          </a:p>
          <a:p>
            <a:pPr marL="0" indent="0">
              <a:buNone/>
            </a:pP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public </a:t>
            </a:r>
            <a:r>
              <a:rPr lang="en-US" sz="1600" b="1" dirty="0">
                <a:latin typeface="Courier New" panose="02070309020205020404" pitchFamily="49" charset="0"/>
                <a:cs typeface="Courier New" panose="02070309020205020404" pitchFamily="49" charset="0"/>
              </a:rPr>
              <a:t>class LLNode&lt;T&gt; </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protected T info; </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information stored in </a:t>
            </a:r>
            <a:r>
              <a:rPr lang="en-US" sz="1600" b="1" dirty="0" smtClean="0">
                <a:latin typeface="Courier New" panose="02070309020205020404" pitchFamily="49" charset="0"/>
                <a:cs typeface="Courier New" panose="02070309020205020404" pitchFamily="49" charset="0"/>
              </a:rPr>
              <a:t>list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protected LLNode&lt;T&gt; link; </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reference to a </a:t>
            </a:r>
            <a:r>
              <a:rPr lang="en-US" sz="1600" b="1" dirty="0" smtClean="0">
                <a:latin typeface="Courier New" panose="02070309020205020404" pitchFamily="49" charset="0"/>
                <a:cs typeface="Courier New" panose="02070309020205020404" pitchFamily="49" charset="0"/>
              </a:rPr>
              <a:t>node</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 </a:t>
            </a:r>
            <a:r>
              <a:rPr lang="en-US" sz="1600" b="1" dirty="0" smtClean="0">
                <a:latin typeface="Courier New" panose="02070309020205020404" pitchFamily="49" charset="0"/>
                <a:cs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52" y="1828800"/>
            <a:ext cx="8235696" cy="487680"/>
          </a:xfrm>
          <a:prstGeom prst="rect">
            <a:avLst/>
          </a:prstGeom>
        </p:spPr>
      </p:pic>
      <p:sp>
        <p:nvSpPr>
          <p:cNvPr id="5" name="Line Callout 1 4"/>
          <p:cNvSpPr/>
          <p:nvPr/>
        </p:nvSpPr>
        <p:spPr>
          <a:xfrm>
            <a:off x="3810000" y="5821363"/>
            <a:ext cx="2590800" cy="304800"/>
          </a:xfrm>
          <a:prstGeom prst="borderCallout1">
            <a:avLst>
              <a:gd name="adj1" fmla="val 18750"/>
              <a:gd name="adj2" fmla="val -8333"/>
              <a:gd name="adj3" fmla="val -116667"/>
              <a:gd name="adj4" fmla="val -37598"/>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recursive reference</a:t>
            </a:r>
            <a:endParaRPr lang="en-US" dirty="0"/>
          </a:p>
        </p:txBody>
      </p:sp>
    </p:spTree>
    <p:extLst>
      <p:ext uri="{BB962C8B-B14F-4D97-AF65-F5344CB8AC3E}">
        <p14:creationId xmlns:p14="http://schemas.microsoft.com/office/powerpoint/2010/main" val="335385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Recursive nature of Linked Lists</a:t>
            </a:r>
            <a:endParaRPr lang="en-US" sz="4000" dirty="0"/>
          </a:p>
        </p:txBody>
      </p:sp>
      <p:sp>
        <p:nvSpPr>
          <p:cNvPr id="3" name="Content Placeholder 2"/>
          <p:cNvSpPr>
            <a:spLocks noGrp="1"/>
          </p:cNvSpPr>
          <p:nvPr>
            <p:ph idx="1"/>
          </p:nvPr>
        </p:nvSpPr>
        <p:spPr/>
        <p:txBody>
          <a:bodyPr/>
          <a:lstStyle/>
          <a:p>
            <a:r>
              <a:rPr lang="en-US" sz="2800" dirty="0"/>
              <a:t>A linked list is either empty or consists of a node containing two parts: </a:t>
            </a:r>
            <a:endParaRPr lang="en-US" sz="2800" dirty="0" smtClean="0"/>
          </a:p>
          <a:p>
            <a:pPr lvl="1"/>
            <a:r>
              <a:rPr lang="en-US" sz="2400" dirty="0" smtClean="0"/>
              <a:t>information </a:t>
            </a:r>
          </a:p>
          <a:p>
            <a:pPr lvl="1"/>
            <a:r>
              <a:rPr lang="en-US" sz="2400" dirty="0" smtClean="0"/>
              <a:t>a </a:t>
            </a:r>
            <a:r>
              <a:rPr lang="en-US" sz="2400" dirty="0"/>
              <a:t>linked </a:t>
            </a:r>
            <a:r>
              <a:rPr lang="en-US" sz="2400" dirty="0" smtClean="0"/>
              <a:t>list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581400"/>
            <a:ext cx="7086600" cy="1609161"/>
          </a:xfrm>
          <a:prstGeom prst="rect">
            <a:avLst/>
          </a:prstGeom>
        </p:spPr>
      </p:pic>
      <p:sp>
        <p:nvSpPr>
          <p:cNvPr id="6" name="Line Callout 1 5"/>
          <p:cNvSpPr/>
          <p:nvPr/>
        </p:nvSpPr>
        <p:spPr>
          <a:xfrm>
            <a:off x="4267200" y="5638800"/>
            <a:ext cx="4572000" cy="348738"/>
          </a:xfrm>
          <a:prstGeom prst="borderCallout1">
            <a:avLst>
              <a:gd name="adj1" fmla="val 18750"/>
              <a:gd name="adj2" fmla="val -8333"/>
              <a:gd name="adj3" fmla="val -115059"/>
              <a:gd name="adj4" fmla="val -21805"/>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contains info A plus a linked list (B – C)</a:t>
            </a:r>
            <a:endParaRPr lang="en-US" dirty="0"/>
          </a:p>
        </p:txBody>
      </p:sp>
    </p:spTree>
    <p:extLst>
      <p:ext uri="{BB962C8B-B14F-4D97-AF65-F5344CB8AC3E}">
        <p14:creationId xmlns:p14="http://schemas.microsoft.com/office/powerpoint/2010/main" val="263170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z="4000" dirty="0"/>
              <a:t>3</a:t>
            </a:r>
            <a:r>
              <a:rPr lang="en-US" altLang="en-US" sz="4000" dirty="0" smtClean="0"/>
              <a:t>.1 Recursive Definitions, Algorithms and Programs</a:t>
            </a:r>
          </a:p>
        </p:txBody>
      </p:sp>
      <p:pic>
        <p:nvPicPr>
          <p:cNvPr id="4099" name="Picture 7" descr="37461_CH04_AIT0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3400" y="2405063"/>
            <a:ext cx="8153400" cy="2887662"/>
          </a:xfrm>
          <a:noFill/>
        </p:spPr>
      </p:pic>
    </p:spTree>
    <p:extLst>
      <p:ext uri="{BB962C8B-B14F-4D97-AF65-F5344CB8AC3E}">
        <p14:creationId xmlns:p14="http://schemas.microsoft.com/office/powerpoint/2010/main" val="3745345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Printing a Linked List Recursively</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524000"/>
            <a:ext cx="6908800" cy="1774503"/>
          </a:xfrm>
          <a:prstGeom prst="rect">
            <a:avLst/>
          </a:prstGeom>
        </p:spPr>
      </p:pic>
      <p:sp>
        <p:nvSpPr>
          <p:cNvPr id="5" name="Content Placeholder 2"/>
          <p:cNvSpPr txBox="1">
            <a:spLocks/>
          </p:cNvSpPr>
          <p:nvPr/>
        </p:nvSpPr>
        <p:spPr bwMode="auto">
          <a:xfrm>
            <a:off x="533400" y="37338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600" b="1" kern="0" dirty="0" smtClean="0">
                <a:latin typeface="Courier New" panose="02070309020205020404" pitchFamily="49" charset="0"/>
                <a:cs typeface="Courier New" panose="02070309020205020404" pitchFamily="49" charset="0"/>
              </a:rPr>
              <a:t>void </a:t>
            </a:r>
            <a:r>
              <a:rPr lang="en-US" sz="1600" b="1" kern="0" dirty="0" err="1" smtClean="0">
                <a:latin typeface="Courier New" panose="02070309020205020404" pitchFamily="49" charset="0"/>
                <a:cs typeface="Courier New" panose="02070309020205020404" pitchFamily="49" charset="0"/>
              </a:rPr>
              <a:t>recPrintList</a:t>
            </a:r>
            <a:r>
              <a:rPr lang="en-US" sz="1600" b="1" kern="0" dirty="0" smtClean="0">
                <a:latin typeface="Courier New" panose="02070309020205020404" pitchFamily="49" charset="0"/>
                <a:cs typeface="Courier New" panose="02070309020205020404" pitchFamily="49" charset="0"/>
              </a:rPr>
              <a:t>(LLNode&lt;String&gt; </a:t>
            </a:r>
            <a:r>
              <a:rPr lang="en-US" sz="1600" b="1" kern="0" dirty="0" err="1" smtClean="0">
                <a:latin typeface="Courier New" panose="02070309020205020404" pitchFamily="49" charset="0"/>
                <a:cs typeface="Courier New" panose="02070309020205020404" pitchFamily="49" charset="0"/>
              </a:rPr>
              <a:t>listRef</a:t>
            </a:r>
            <a:r>
              <a:rPr lang="en-US" sz="1600" b="1" kern="0" dirty="0" smtClean="0">
                <a:latin typeface="Courier New" panose="02070309020205020404" pitchFamily="49" charset="0"/>
                <a:cs typeface="Courier New" panose="02070309020205020404" pitchFamily="49" charset="0"/>
              </a:rPr>
              <a:t>) </a:t>
            </a:r>
          </a:p>
          <a:p>
            <a:pPr marL="0" indent="0">
              <a:buFontTx/>
              <a:buNone/>
            </a:pPr>
            <a:r>
              <a:rPr lang="en-US" sz="1600" b="1" kern="0" dirty="0" smtClean="0">
                <a:latin typeface="Courier New" panose="02070309020205020404" pitchFamily="49" charset="0"/>
                <a:cs typeface="Courier New" panose="02070309020205020404" pitchFamily="49" charset="0"/>
              </a:rPr>
              <a:t>{</a:t>
            </a:r>
          </a:p>
          <a:p>
            <a:pPr marL="0" indent="0">
              <a:buFontTx/>
              <a:buNone/>
            </a:pPr>
            <a:r>
              <a:rPr lang="en-US" sz="1600" b="1" kern="0" dirty="0" smtClean="0">
                <a:latin typeface="Courier New" panose="02070309020205020404" pitchFamily="49" charset="0"/>
                <a:cs typeface="Courier New" panose="02070309020205020404" pitchFamily="49" charset="0"/>
              </a:rPr>
              <a:t>   if (</a:t>
            </a:r>
            <a:r>
              <a:rPr lang="en-US" sz="1600" b="1" kern="0" dirty="0" err="1" smtClean="0">
                <a:latin typeface="Courier New" panose="02070309020205020404" pitchFamily="49" charset="0"/>
                <a:cs typeface="Courier New" panose="02070309020205020404" pitchFamily="49" charset="0"/>
              </a:rPr>
              <a:t>listRef</a:t>
            </a:r>
            <a:r>
              <a:rPr lang="en-US" sz="1600" b="1" kern="0" dirty="0" smtClean="0">
                <a:latin typeface="Courier New" panose="02070309020205020404" pitchFamily="49" charset="0"/>
                <a:cs typeface="Courier New" panose="02070309020205020404" pitchFamily="49" charset="0"/>
              </a:rPr>
              <a:t> != null)</a:t>
            </a:r>
          </a:p>
          <a:p>
            <a:pPr marL="0" indent="0">
              <a:buFontTx/>
              <a:buNone/>
            </a:pPr>
            <a:r>
              <a:rPr lang="en-US" sz="1600" b="1" kern="0" dirty="0" smtClean="0">
                <a:latin typeface="Courier New" panose="02070309020205020404" pitchFamily="49" charset="0"/>
                <a:cs typeface="Courier New" panose="02070309020205020404" pitchFamily="49" charset="0"/>
              </a:rPr>
              <a:t>   {</a:t>
            </a:r>
          </a:p>
          <a:p>
            <a:pPr marL="0" indent="0">
              <a:buFontTx/>
              <a:buNone/>
            </a:pPr>
            <a:r>
              <a:rPr lang="en-US" sz="1600" b="1" kern="0" dirty="0" smtClean="0">
                <a:latin typeface="Courier New" panose="02070309020205020404" pitchFamily="49" charset="0"/>
                <a:cs typeface="Courier New" panose="02070309020205020404" pitchFamily="49" charset="0"/>
              </a:rPr>
              <a:t>      System.out.println(</a:t>
            </a:r>
            <a:r>
              <a:rPr lang="en-US" sz="1600" b="1" kern="0" dirty="0" err="1" smtClean="0">
                <a:latin typeface="Courier New" panose="02070309020205020404" pitchFamily="49" charset="0"/>
                <a:cs typeface="Courier New" panose="02070309020205020404" pitchFamily="49" charset="0"/>
              </a:rPr>
              <a:t>listRef.getInfo</a:t>
            </a:r>
            <a:r>
              <a:rPr lang="en-US" sz="1600" b="1" kern="0" dirty="0" smtClean="0">
                <a:latin typeface="Courier New" panose="02070309020205020404" pitchFamily="49" charset="0"/>
                <a:cs typeface="Courier New" panose="02070309020205020404" pitchFamily="49" charset="0"/>
              </a:rPr>
              <a:t>());</a:t>
            </a:r>
          </a:p>
          <a:p>
            <a:pPr marL="0" indent="0">
              <a:buFontTx/>
              <a:buNone/>
            </a:pPr>
            <a:r>
              <a:rPr lang="en-US" sz="1600" b="1" kern="0" dirty="0" smtClean="0">
                <a:latin typeface="Courier New" panose="02070309020205020404" pitchFamily="49" charset="0"/>
                <a:cs typeface="Courier New" panose="02070309020205020404" pitchFamily="49" charset="0"/>
              </a:rPr>
              <a:t>      </a:t>
            </a:r>
            <a:r>
              <a:rPr lang="en-US" sz="1600" b="1" kern="0" dirty="0" err="1" smtClean="0">
                <a:latin typeface="Courier New" panose="02070309020205020404" pitchFamily="49" charset="0"/>
                <a:cs typeface="Courier New" panose="02070309020205020404" pitchFamily="49" charset="0"/>
              </a:rPr>
              <a:t>recPrintList</a:t>
            </a:r>
            <a:r>
              <a:rPr lang="en-US" sz="1600" b="1" kern="0" dirty="0" smtClean="0">
                <a:latin typeface="Courier New" panose="02070309020205020404" pitchFamily="49" charset="0"/>
                <a:cs typeface="Courier New" panose="02070309020205020404" pitchFamily="49" charset="0"/>
              </a:rPr>
              <a:t>(</a:t>
            </a:r>
            <a:r>
              <a:rPr lang="en-US" sz="1600" b="1" kern="0" dirty="0" err="1" smtClean="0">
                <a:latin typeface="Courier New" panose="02070309020205020404" pitchFamily="49" charset="0"/>
                <a:cs typeface="Courier New" panose="02070309020205020404" pitchFamily="49" charset="0"/>
              </a:rPr>
              <a:t>listRef.getLink</a:t>
            </a:r>
            <a:r>
              <a:rPr lang="en-US" sz="1600" b="1" kern="0" dirty="0" smtClean="0">
                <a:latin typeface="Courier New" panose="02070309020205020404" pitchFamily="49" charset="0"/>
                <a:cs typeface="Courier New" panose="02070309020205020404" pitchFamily="49" charset="0"/>
              </a:rPr>
              <a:t>());</a:t>
            </a:r>
          </a:p>
          <a:p>
            <a:pPr marL="0" indent="0">
              <a:buFontTx/>
              <a:buNone/>
            </a:pPr>
            <a:r>
              <a:rPr lang="en-US" sz="1600" b="1" kern="0" dirty="0" smtClean="0">
                <a:latin typeface="Courier New" panose="02070309020205020404" pitchFamily="49" charset="0"/>
                <a:cs typeface="Courier New" panose="02070309020205020404" pitchFamily="49" charset="0"/>
              </a:rPr>
              <a:t>   }</a:t>
            </a:r>
          </a:p>
          <a:p>
            <a:pPr marL="0" indent="0">
              <a:buFontTx/>
              <a:buNone/>
            </a:pPr>
            <a:r>
              <a:rPr lang="en-US" sz="1600" b="1" kern="0" dirty="0" smtClean="0">
                <a:latin typeface="Courier New" panose="02070309020205020404" pitchFamily="49" charset="0"/>
                <a:cs typeface="Courier New" panose="02070309020205020404" pitchFamily="49" charset="0"/>
              </a:rPr>
              <a:t>} </a:t>
            </a:r>
            <a:endParaRPr lang="en-US" sz="1600" b="1"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25687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sz="4000" dirty="0" smtClean="0"/>
              <a:t>Comparison</a:t>
            </a:r>
            <a:endParaRPr lang="en-US" sz="4000" dirty="0"/>
          </a:p>
        </p:txBody>
      </p:sp>
      <p:sp>
        <p:nvSpPr>
          <p:cNvPr id="3" name="Content Placeholder 2"/>
          <p:cNvSpPr>
            <a:spLocks noGrp="1"/>
          </p:cNvSpPr>
          <p:nvPr>
            <p:ph idx="1"/>
          </p:nvPr>
        </p:nvSpPr>
        <p:spPr>
          <a:xfrm>
            <a:off x="457200" y="1219200"/>
            <a:ext cx="8229600" cy="4525963"/>
          </a:xfrm>
        </p:spPr>
        <p:txBody>
          <a:bodyPr/>
          <a:lstStyle/>
          <a:p>
            <a:pPr marL="0" indent="0">
              <a:buNone/>
            </a:pPr>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recPrintList</a:t>
            </a:r>
            <a:r>
              <a:rPr lang="en-US" sz="1600" b="1" dirty="0">
                <a:latin typeface="Courier New" panose="02070309020205020404" pitchFamily="49" charset="0"/>
                <a:cs typeface="Courier New" panose="02070309020205020404" pitchFamily="49" charset="0"/>
              </a:rPr>
              <a:t>(LLNode&lt;String&gt; </a:t>
            </a:r>
            <a:r>
              <a:rPr lang="en-US" sz="1600" b="1" dirty="0" err="1">
                <a:latin typeface="Courier New" panose="02070309020205020404" pitchFamily="49" charset="0"/>
                <a:cs typeface="Courier New" panose="02070309020205020404" pitchFamily="49" charset="0"/>
              </a:rPr>
              <a:t>listRef</a:t>
            </a:r>
            <a:r>
              <a:rPr lang="en-US" sz="1600" b="1" dirty="0">
                <a:latin typeface="Courier New" panose="02070309020205020404" pitchFamily="49" charset="0"/>
                <a:cs typeface="Courier New" panose="02070309020205020404" pitchFamily="49" charset="0"/>
              </a:rPr>
              <a:t>) </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if (</a:t>
            </a:r>
            <a:r>
              <a:rPr lang="en-US" sz="1600" b="1" dirty="0" err="1">
                <a:latin typeface="Courier New" panose="02070309020205020404" pitchFamily="49" charset="0"/>
                <a:cs typeface="Courier New" panose="02070309020205020404" pitchFamily="49" charset="0"/>
              </a:rPr>
              <a:t>listRef</a:t>
            </a:r>
            <a:r>
              <a:rPr lang="en-US" sz="1600" b="1" dirty="0">
                <a:latin typeface="Courier New" panose="02070309020205020404" pitchFamily="49" charset="0"/>
                <a:cs typeface="Courier New" panose="02070309020205020404" pitchFamily="49" charset="0"/>
              </a:rPr>
              <a:t> != null</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System.out.println(</a:t>
            </a:r>
            <a:r>
              <a:rPr lang="en-US" sz="1600" b="1" dirty="0" err="1">
                <a:latin typeface="Courier New" panose="02070309020205020404" pitchFamily="49" charset="0"/>
                <a:cs typeface="Courier New" panose="02070309020205020404" pitchFamily="49" charset="0"/>
              </a:rPr>
              <a:t>listRef.getInfo</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recPrintList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listRef.getLink</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p>
          <a:p>
            <a:pPr marL="0" indent="0">
              <a:buNone/>
            </a:pPr>
            <a:r>
              <a:rPr lang="en-US" sz="1600" b="1" dirty="0" smtClean="0">
                <a:latin typeface="Courier New" panose="02070309020205020404" pitchFamily="49" charset="0"/>
                <a:cs typeface="Courier New" panose="02070309020205020404" pitchFamily="49" charset="0"/>
              </a:rPr>
              <a:t>} </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void </a:t>
            </a:r>
            <a:r>
              <a:rPr lang="en-US" sz="1600" b="1" dirty="0" err="1" smtClean="0">
                <a:latin typeface="Courier New" panose="02070309020205020404" pitchFamily="49" charset="0"/>
                <a:cs typeface="Courier New" panose="02070309020205020404" pitchFamily="49" charset="0"/>
              </a:rPr>
              <a:t>iterPrintList</a:t>
            </a:r>
            <a:r>
              <a:rPr lang="en-US" sz="1600" b="1" dirty="0" smtClean="0">
                <a:latin typeface="Courier New" panose="02070309020205020404" pitchFamily="49" charset="0"/>
                <a:cs typeface="Courier New" panose="02070309020205020404" pitchFamily="49" charset="0"/>
              </a:rPr>
              <a:t>(LLNode&lt;String</a:t>
            </a:r>
            <a:r>
              <a:rPr lang="en-US" sz="1600" b="1" dirty="0">
                <a:latin typeface="Courier New" panose="02070309020205020404" pitchFamily="49" charset="0"/>
                <a:cs typeface="Courier New" panose="02070309020205020404" pitchFamily="49" charset="0"/>
              </a:rPr>
              <a:t>&gt; </a:t>
            </a:r>
            <a:r>
              <a:rPr lang="en-US" sz="1600" b="1" dirty="0" err="1">
                <a:latin typeface="Courier New" panose="02070309020205020404" pitchFamily="49" charset="0"/>
                <a:cs typeface="Courier New" panose="02070309020205020404" pitchFamily="49" charset="0"/>
              </a:rPr>
              <a:t>listRef</a:t>
            </a: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while </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listRef</a:t>
            </a:r>
            <a:r>
              <a:rPr lang="en-US" sz="1600" b="1" dirty="0">
                <a:latin typeface="Courier New" panose="02070309020205020404" pitchFamily="49" charset="0"/>
                <a:cs typeface="Courier New" panose="02070309020205020404" pitchFamily="49" charset="0"/>
              </a:rPr>
              <a:t> != null)</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System.out.println(</a:t>
            </a:r>
            <a:r>
              <a:rPr lang="en-US" sz="1600" b="1" dirty="0" err="1">
                <a:latin typeface="Courier New" panose="02070309020205020404" pitchFamily="49" charset="0"/>
                <a:cs typeface="Courier New" panose="02070309020205020404" pitchFamily="49" charset="0"/>
              </a:rPr>
              <a:t>listRef.getInfo</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listRef</a:t>
            </a:r>
            <a:r>
              <a:rPr lang="en-US" sz="1600" b="1" dirty="0" smtClean="0">
                <a:latin typeface="Courier New" panose="02070309020205020404" pitchFamily="49" charset="0"/>
                <a:cs typeface="Courier New" panose="02070309020205020404" pitchFamily="49" charset="0"/>
              </a:rPr>
              <a:t> = </a:t>
            </a:r>
            <a:r>
              <a:rPr lang="en-US" sz="1600" b="1" dirty="0" err="1" smtClean="0">
                <a:latin typeface="Courier New" panose="02070309020205020404" pitchFamily="49" charset="0"/>
                <a:cs typeface="Courier New" panose="02070309020205020404" pitchFamily="49" charset="0"/>
              </a:rPr>
              <a:t>listRef.getLink</a:t>
            </a:r>
            <a:r>
              <a:rPr lang="en-US" sz="1600" b="1" dirty="0" smtClean="0">
                <a:latin typeface="Courier New" panose="02070309020205020404" pitchFamily="49" charset="0"/>
                <a:cs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p:txBody>
      </p:sp>
      <p:sp>
        <p:nvSpPr>
          <p:cNvPr id="4" name="TextBox 3"/>
          <p:cNvSpPr txBox="1"/>
          <p:nvPr/>
        </p:nvSpPr>
        <p:spPr>
          <a:xfrm>
            <a:off x="5562600" y="3138249"/>
            <a:ext cx="3134191" cy="369332"/>
          </a:xfrm>
          <a:prstGeom prst="rect">
            <a:avLst/>
          </a:prstGeom>
          <a:noFill/>
        </p:spPr>
        <p:txBody>
          <a:bodyPr wrap="none" rtlCol="0">
            <a:spAutoFit/>
          </a:bodyPr>
          <a:lstStyle/>
          <a:p>
            <a:r>
              <a:rPr lang="en-US" b="1" dirty="0" smtClean="0">
                <a:solidFill>
                  <a:srgbClr val="FF0000"/>
                </a:solidFill>
              </a:rPr>
              <a:t>Iterative approach is better</a:t>
            </a:r>
            <a:endParaRPr lang="en-US" b="1" dirty="0">
              <a:solidFill>
                <a:srgbClr val="FF0000"/>
              </a:solidFill>
            </a:endParaRPr>
          </a:p>
        </p:txBody>
      </p:sp>
      <p:sp>
        <p:nvSpPr>
          <p:cNvPr id="5" name="TextBox 4"/>
          <p:cNvSpPr txBox="1"/>
          <p:nvPr/>
        </p:nvSpPr>
        <p:spPr>
          <a:xfrm>
            <a:off x="3200400" y="5789136"/>
            <a:ext cx="5647700" cy="369332"/>
          </a:xfrm>
          <a:prstGeom prst="rect">
            <a:avLst/>
          </a:prstGeom>
          <a:noFill/>
        </p:spPr>
        <p:txBody>
          <a:bodyPr wrap="none" rtlCol="0">
            <a:spAutoFit/>
          </a:bodyPr>
          <a:lstStyle/>
          <a:p>
            <a:r>
              <a:rPr lang="en-US" b="1" dirty="0" smtClean="0">
                <a:solidFill>
                  <a:srgbClr val="FF0000"/>
                </a:solidFill>
              </a:rPr>
              <a:t>but what if you want to print the list in reverse???</a:t>
            </a:r>
            <a:endParaRPr lang="en-US" b="1" dirty="0">
              <a:solidFill>
                <a:srgbClr val="FF0000"/>
              </a:solidFill>
            </a:endParaRPr>
          </a:p>
        </p:txBody>
      </p:sp>
    </p:spTree>
    <p:extLst>
      <p:ext uri="{BB962C8B-B14F-4D97-AF65-F5344CB8AC3E}">
        <p14:creationId xmlns:p14="http://schemas.microsoft.com/office/powerpoint/2010/main" val="107776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Reverse Printing a Linked List</a:t>
            </a:r>
            <a:endParaRPr lang="en-US" sz="4000" dirty="0"/>
          </a:p>
        </p:txBody>
      </p:sp>
      <p:sp>
        <p:nvSpPr>
          <p:cNvPr id="5" name="Content Placeholder 2"/>
          <p:cNvSpPr txBox="1">
            <a:spLocks/>
          </p:cNvSpPr>
          <p:nvPr/>
        </p:nvSpPr>
        <p:spPr bwMode="auto">
          <a:xfrm>
            <a:off x="533400" y="3657601"/>
            <a:ext cx="8229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600" b="1" kern="0" dirty="0" smtClean="0">
                <a:latin typeface="Courier New" panose="02070309020205020404" pitchFamily="49" charset="0"/>
                <a:cs typeface="Courier New" panose="02070309020205020404" pitchFamily="49" charset="0"/>
              </a:rPr>
              <a:t>void </a:t>
            </a:r>
            <a:r>
              <a:rPr lang="en-US" sz="1600" b="1" kern="0" dirty="0" err="1" smtClean="0">
                <a:latin typeface="Courier New" panose="02070309020205020404" pitchFamily="49" charset="0"/>
                <a:cs typeface="Courier New" panose="02070309020205020404" pitchFamily="49" charset="0"/>
              </a:rPr>
              <a:t>recPrintList</a:t>
            </a:r>
            <a:r>
              <a:rPr lang="en-US" sz="1600" b="1" kern="0" dirty="0" smtClean="0">
                <a:latin typeface="Courier New" panose="02070309020205020404" pitchFamily="49" charset="0"/>
                <a:cs typeface="Courier New" panose="02070309020205020404" pitchFamily="49" charset="0"/>
              </a:rPr>
              <a:t>(LLNode&lt;String&gt; </a:t>
            </a:r>
            <a:r>
              <a:rPr lang="en-US" sz="1600" b="1" kern="0" dirty="0" err="1" smtClean="0">
                <a:latin typeface="Courier New" panose="02070309020205020404" pitchFamily="49" charset="0"/>
                <a:cs typeface="Courier New" panose="02070309020205020404" pitchFamily="49" charset="0"/>
              </a:rPr>
              <a:t>listRef</a:t>
            </a:r>
            <a:r>
              <a:rPr lang="en-US" sz="1600" b="1" kern="0" dirty="0" smtClean="0">
                <a:latin typeface="Courier New" panose="02070309020205020404" pitchFamily="49" charset="0"/>
                <a:cs typeface="Courier New" panose="02070309020205020404" pitchFamily="49" charset="0"/>
              </a:rPr>
              <a:t>) </a:t>
            </a:r>
          </a:p>
          <a:p>
            <a:pPr marL="0" indent="0">
              <a:buFontTx/>
              <a:buNone/>
            </a:pPr>
            <a:r>
              <a:rPr lang="en-US" sz="1600" b="1" kern="0" dirty="0" smtClean="0">
                <a:latin typeface="Courier New" panose="02070309020205020404" pitchFamily="49" charset="0"/>
                <a:cs typeface="Courier New" panose="02070309020205020404" pitchFamily="49" charset="0"/>
              </a:rPr>
              <a:t>{</a:t>
            </a:r>
          </a:p>
          <a:p>
            <a:pPr marL="0" indent="0">
              <a:buFontTx/>
              <a:buNone/>
            </a:pPr>
            <a:r>
              <a:rPr lang="en-US" sz="1600" b="1" kern="0" dirty="0" smtClean="0">
                <a:latin typeface="Courier New" panose="02070309020205020404" pitchFamily="49" charset="0"/>
                <a:cs typeface="Courier New" panose="02070309020205020404" pitchFamily="49" charset="0"/>
              </a:rPr>
              <a:t>   if (</a:t>
            </a:r>
            <a:r>
              <a:rPr lang="en-US" sz="1600" b="1" kern="0" dirty="0" err="1" smtClean="0">
                <a:latin typeface="Courier New" panose="02070309020205020404" pitchFamily="49" charset="0"/>
                <a:cs typeface="Courier New" panose="02070309020205020404" pitchFamily="49" charset="0"/>
              </a:rPr>
              <a:t>listRef</a:t>
            </a:r>
            <a:r>
              <a:rPr lang="en-US" sz="1600" b="1" kern="0" dirty="0" smtClean="0">
                <a:latin typeface="Courier New" panose="02070309020205020404" pitchFamily="49" charset="0"/>
                <a:cs typeface="Courier New" panose="02070309020205020404" pitchFamily="49" charset="0"/>
              </a:rPr>
              <a:t> != null)</a:t>
            </a:r>
          </a:p>
          <a:p>
            <a:pPr marL="0" indent="0">
              <a:buFontTx/>
              <a:buNone/>
            </a:pPr>
            <a:r>
              <a:rPr lang="en-US" sz="1600" b="1" kern="0" dirty="0" smtClean="0">
                <a:latin typeface="Courier New" panose="02070309020205020404" pitchFamily="49" charset="0"/>
                <a:cs typeface="Courier New" panose="02070309020205020404" pitchFamily="49" charset="0"/>
              </a:rPr>
              <a:t>   {</a:t>
            </a:r>
          </a:p>
          <a:p>
            <a:pPr marL="0" indent="0">
              <a:buFontTx/>
              <a:buNone/>
            </a:pPr>
            <a:r>
              <a:rPr lang="en-US" sz="1600" b="1" kern="0" dirty="0" smtClean="0">
                <a:latin typeface="Courier New" panose="02070309020205020404" pitchFamily="49" charset="0"/>
                <a:cs typeface="Courier New" panose="02070309020205020404" pitchFamily="49" charset="0"/>
              </a:rPr>
              <a:t>      </a:t>
            </a:r>
            <a:r>
              <a:rPr lang="en-US" sz="1600" b="1" kern="0" dirty="0" err="1">
                <a:latin typeface="Courier New" panose="02070309020205020404" pitchFamily="49" charset="0"/>
                <a:cs typeface="Courier New" panose="02070309020205020404" pitchFamily="49" charset="0"/>
              </a:rPr>
              <a:t>recPrintList</a:t>
            </a:r>
            <a:r>
              <a:rPr lang="en-US" sz="1600" b="1" kern="0" dirty="0">
                <a:latin typeface="Courier New" panose="02070309020205020404" pitchFamily="49" charset="0"/>
                <a:cs typeface="Courier New" panose="02070309020205020404" pitchFamily="49" charset="0"/>
              </a:rPr>
              <a:t>(</a:t>
            </a:r>
            <a:r>
              <a:rPr lang="en-US" sz="1600" b="1" kern="0" dirty="0" err="1">
                <a:latin typeface="Courier New" panose="02070309020205020404" pitchFamily="49" charset="0"/>
                <a:cs typeface="Courier New" panose="02070309020205020404" pitchFamily="49" charset="0"/>
              </a:rPr>
              <a:t>listRef.getLink</a:t>
            </a:r>
            <a:r>
              <a:rPr lang="en-US" sz="1600" b="1" kern="0" dirty="0" smtClean="0">
                <a:latin typeface="Courier New" panose="02070309020205020404" pitchFamily="49" charset="0"/>
                <a:cs typeface="Courier New" panose="02070309020205020404" pitchFamily="49" charset="0"/>
              </a:rPr>
              <a:t>());</a:t>
            </a:r>
          </a:p>
          <a:p>
            <a:pPr marL="0" indent="0">
              <a:buFontTx/>
              <a:buNone/>
            </a:pPr>
            <a:r>
              <a:rPr lang="en-US" sz="1600" b="1" kern="0" dirty="0" smtClean="0">
                <a:latin typeface="Courier New" panose="02070309020205020404" pitchFamily="49" charset="0"/>
                <a:cs typeface="Courier New" panose="02070309020205020404" pitchFamily="49" charset="0"/>
              </a:rPr>
              <a:t>      System.out.println(</a:t>
            </a:r>
            <a:r>
              <a:rPr lang="en-US" sz="1600" b="1" kern="0" dirty="0" err="1" smtClean="0">
                <a:latin typeface="Courier New" panose="02070309020205020404" pitchFamily="49" charset="0"/>
                <a:cs typeface="Courier New" panose="02070309020205020404" pitchFamily="49" charset="0"/>
              </a:rPr>
              <a:t>listRef.getInfo</a:t>
            </a:r>
            <a:r>
              <a:rPr lang="en-US" sz="1600" b="1" kern="0" dirty="0" smtClean="0">
                <a:latin typeface="Courier New" panose="02070309020205020404" pitchFamily="49" charset="0"/>
                <a:cs typeface="Courier New" panose="02070309020205020404" pitchFamily="49" charset="0"/>
              </a:rPr>
              <a:t>());</a:t>
            </a:r>
          </a:p>
          <a:p>
            <a:pPr marL="0" indent="0">
              <a:buFontTx/>
              <a:buNone/>
            </a:pPr>
            <a:r>
              <a:rPr lang="en-US" sz="1600" b="1" kern="0" dirty="0" smtClean="0">
                <a:latin typeface="Courier New" panose="02070309020205020404" pitchFamily="49" charset="0"/>
                <a:cs typeface="Courier New" panose="02070309020205020404" pitchFamily="49" charset="0"/>
              </a:rPr>
              <a:t>   }</a:t>
            </a:r>
          </a:p>
          <a:p>
            <a:pPr marL="0" indent="0">
              <a:buFontTx/>
              <a:buNone/>
            </a:pPr>
            <a:r>
              <a:rPr lang="en-US" sz="1600" b="1" kern="0" dirty="0" smtClean="0">
                <a:latin typeface="Courier New" panose="02070309020205020404" pitchFamily="49" charset="0"/>
                <a:cs typeface="Courier New" panose="02070309020205020404" pitchFamily="49" charset="0"/>
              </a:rPr>
              <a:t>} </a:t>
            </a:r>
            <a:endParaRPr lang="en-US" sz="1600" b="1" kern="0" dirty="0">
              <a:latin typeface="Courier New" panose="02070309020205020404" pitchFamily="49" charset="0"/>
              <a:cs typeface="Courier New" panose="02070309020205020404" pitchFamily="49"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524000"/>
            <a:ext cx="5943600" cy="1764162"/>
          </a:xfrm>
          <a:prstGeom prst="rect">
            <a:avLst/>
          </a:prstGeom>
        </p:spPr>
      </p:pic>
      <p:sp>
        <p:nvSpPr>
          <p:cNvPr id="7" name="TextBox 6"/>
          <p:cNvSpPr txBox="1"/>
          <p:nvPr/>
        </p:nvSpPr>
        <p:spPr>
          <a:xfrm rot="884018">
            <a:off x="4397539" y="4596715"/>
            <a:ext cx="4865434" cy="369332"/>
          </a:xfrm>
          <a:prstGeom prst="rect">
            <a:avLst/>
          </a:prstGeom>
          <a:noFill/>
        </p:spPr>
        <p:txBody>
          <a:bodyPr wrap="none" rtlCol="0">
            <a:spAutoFit/>
          </a:bodyPr>
          <a:lstStyle/>
          <a:p>
            <a:r>
              <a:rPr lang="en-US" b="1" dirty="0" smtClean="0">
                <a:solidFill>
                  <a:srgbClr val="FF0000"/>
                </a:solidFill>
              </a:rPr>
              <a:t>Solving this problem iteratively is not easy</a:t>
            </a:r>
            <a:endParaRPr lang="en-US" b="1" dirty="0">
              <a:solidFill>
                <a:srgbClr val="FF0000"/>
              </a:solidFill>
            </a:endParaRPr>
          </a:p>
        </p:txBody>
      </p:sp>
    </p:spTree>
    <p:extLst>
      <p:ext uri="{BB962C8B-B14F-4D97-AF65-F5344CB8AC3E}">
        <p14:creationId xmlns:p14="http://schemas.microsoft.com/office/powerpoint/2010/main" val="405716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Transforming a linked list recursively</a:t>
            </a:r>
            <a:endParaRPr lang="en-US" sz="4000" dirty="0"/>
          </a:p>
        </p:txBody>
      </p:sp>
      <p:sp>
        <p:nvSpPr>
          <p:cNvPr id="3" name="Content Placeholder 2"/>
          <p:cNvSpPr>
            <a:spLocks noGrp="1"/>
          </p:cNvSpPr>
          <p:nvPr>
            <p:ph idx="1"/>
          </p:nvPr>
        </p:nvSpPr>
        <p:spPr/>
        <p:txBody>
          <a:bodyPr/>
          <a:lstStyle/>
          <a:p>
            <a:r>
              <a:rPr lang="en-US" sz="2800" dirty="0" smtClean="0"/>
              <a:t>For example, insert an element at the end of the list</a:t>
            </a:r>
          </a:p>
          <a:p>
            <a:pPr marL="0" indent="0">
              <a:buNone/>
            </a:pP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void </a:t>
            </a:r>
            <a:r>
              <a:rPr lang="en-US" sz="1600" b="1" dirty="0">
                <a:latin typeface="Courier New" panose="02070309020205020404" pitchFamily="49" charset="0"/>
                <a:cs typeface="Courier New" panose="02070309020205020404" pitchFamily="49" charset="0"/>
              </a:rPr>
              <a:t>recInsertEnd(String newInfo, LLNode&lt;String&gt; </a:t>
            </a:r>
            <a:r>
              <a:rPr lang="en-US" sz="1600" b="1" dirty="0" err="1">
                <a:latin typeface="Courier New" panose="02070309020205020404" pitchFamily="49" charset="0"/>
                <a:cs typeface="Courier New" panose="02070309020205020404" pitchFamily="49" charset="0"/>
              </a:rPr>
              <a:t>listRef</a:t>
            </a:r>
            <a:r>
              <a:rPr lang="en-US" sz="1600" b="1" dirty="0">
                <a:latin typeface="Courier New" panose="02070309020205020404" pitchFamily="49" charset="0"/>
                <a:cs typeface="Courier New" panose="02070309020205020404" pitchFamily="49" charset="0"/>
              </a:rPr>
              <a:t>) </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 </a:t>
            </a:r>
            <a:r>
              <a:rPr lang="en-US" sz="1600" b="1" dirty="0">
                <a:latin typeface="Courier New" panose="02070309020205020404" pitchFamily="49" charset="0"/>
                <a:cs typeface="Courier New" panose="02070309020205020404" pitchFamily="49" charset="0"/>
              </a:rPr>
              <a:t>Adds newInfo to the end of the </a:t>
            </a:r>
            <a:r>
              <a:rPr lang="en-US" sz="1600" b="1" dirty="0" err="1">
                <a:latin typeface="Courier New" panose="02070309020205020404" pitchFamily="49" charset="0"/>
                <a:cs typeface="Courier New" panose="02070309020205020404" pitchFamily="49" charset="0"/>
              </a:rPr>
              <a:t>listRef</a:t>
            </a:r>
            <a:r>
              <a:rPr lang="en-US" sz="1600" b="1" dirty="0">
                <a:latin typeface="Courier New" panose="02070309020205020404" pitchFamily="49" charset="0"/>
                <a:cs typeface="Courier New" panose="02070309020205020404" pitchFamily="49" charset="0"/>
              </a:rPr>
              <a:t> linked list </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if (</a:t>
            </a:r>
            <a:r>
              <a:rPr lang="en-US" sz="1600" b="1" dirty="0" err="1">
                <a:latin typeface="Courier New" panose="02070309020205020404" pitchFamily="49" charset="0"/>
                <a:cs typeface="Courier New" panose="02070309020205020404" pitchFamily="49" charset="0"/>
              </a:rPr>
              <a:t>listRef.getLink</a:t>
            </a:r>
            <a:r>
              <a:rPr lang="en-US" sz="1600" b="1" dirty="0">
                <a:latin typeface="Courier New" panose="02070309020205020404" pitchFamily="49" charset="0"/>
                <a:cs typeface="Courier New" panose="02070309020205020404" pitchFamily="49" charset="0"/>
              </a:rPr>
              <a:t>() != null</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recInsertEnd(newInfo, </a:t>
            </a:r>
            <a:r>
              <a:rPr lang="en-US" sz="1600" b="1" dirty="0" err="1">
                <a:latin typeface="Courier New" panose="02070309020205020404" pitchFamily="49" charset="0"/>
                <a:cs typeface="Courier New" panose="02070309020205020404" pitchFamily="49" charset="0"/>
              </a:rPr>
              <a:t>listRef.getLink</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else</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listRef.setLink</a:t>
            </a:r>
            <a:r>
              <a:rPr lang="en-US" sz="1600" b="1" dirty="0">
                <a:latin typeface="Courier New" panose="02070309020205020404" pitchFamily="49" charset="0"/>
                <a:cs typeface="Courier New" panose="02070309020205020404" pitchFamily="49" charset="0"/>
              </a:rPr>
              <a:t>(new LLNode&lt;String&gt;(newInfo</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a:t>
            </a:r>
          </a:p>
          <a:p>
            <a:pPr marL="0" indent="0">
              <a:buNone/>
            </a:pPr>
            <a:endParaRPr lang="en-US" sz="2800" dirty="0"/>
          </a:p>
        </p:txBody>
      </p:sp>
      <p:sp>
        <p:nvSpPr>
          <p:cNvPr id="4" name="TextBox 3"/>
          <p:cNvSpPr txBox="1"/>
          <p:nvPr/>
        </p:nvSpPr>
        <p:spPr>
          <a:xfrm>
            <a:off x="3429000" y="5105400"/>
            <a:ext cx="4942379" cy="646331"/>
          </a:xfrm>
          <a:prstGeom prst="rect">
            <a:avLst/>
          </a:prstGeom>
          <a:noFill/>
        </p:spPr>
        <p:txBody>
          <a:bodyPr wrap="none" rtlCol="0">
            <a:spAutoFit/>
          </a:bodyPr>
          <a:lstStyle/>
          <a:p>
            <a:r>
              <a:rPr lang="en-US" b="1" dirty="0" smtClean="0">
                <a:solidFill>
                  <a:srgbClr val="FF0000"/>
                </a:solidFill>
              </a:rPr>
              <a:t>Although this works in the general case</a:t>
            </a:r>
          </a:p>
          <a:p>
            <a:r>
              <a:rPr lang="en-US" b="1" dirty="0" smtClean="0">
                <a:solidFill>
                  <a:srgbClr val="FF0000"/>
                </a:solidFill>
              </a:rPr>
              <a:t>it does not work if the original list is empty</a:t>
            </a:r>
          </a:p>
        </p:txBody>
      </p:sp>
    </p:spTree>
    <p:extLst>
      <p:ext uri="{BB962C8B-B14F-4D97-AF65-F5344CB8AC3E}">
        <p14:creationId xmlns:p14="http://schemas.microsoft.com/office/powerpoint/2010/main" val="19597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Problem with the approach</a:t>
            </a:r>
            <a:endParaRPr lang="en-US" sz="4000" dirty="0"/>
          </a:p>
        </p:txBody>
      </p:sp>
      <p:sp>
        <p:nvSpPr>
          <p:cNvPr id="3" name="Content Placeholder 2"/>
          <p:cNvSpPr>
            <a:spLocks noGrp="1"/>
          </p:cNvSpPr>
          <p:nvPr>
            <p:ph idx="1"/>
          </p:nvPr>
        </p:nvSpPr>
        <p:spPr/>
        <p:txBody>
          <a:bodyPr/>
          <a:lstStyle/>
          <a:p>
            <a:pPr marL="0" indent="0">
              <a:buNone/>
            </a:pPr>
            <a:r>
              <a:rPr lang="en-US" sz="1600" b="1" dirty="0" smtClean="0">
                <a:latin typeface="Courier New" panose="02070309020205020404" pitchFamily="49" charset="0"/>
                <a:cs typeface="Courier New" panose="02070309020205020404" pitchFamily="49" charset="0"/>
              </a:rPr>
              <a:t>  void </a:t>
            </a:r>
            <a:r>
              <a:rPr lang="en-US" sz="1600" b="1" dirty="0">
                <a:latin typeface="Courier New" panose="02070309020205020404" pitchFamily="49" charset="0"/>
                <a:cs typeface="Courier New" panose="02070309020205020404" pitchFamily="49" charset="0"/>
              </a:rPr>
              <a:t>recInsertEnd(String newInfo, LLNode&lt;String&gt; </a:t>
            </a:r>
            <a:r>
              <a:rPr lang="en-US" sz="1600" b="1" dirty="0" err="1">
                <a:latin typeface="Courier New" panose="02070309020205020404" pitchFamily="49" charset="0"/>
                <a:cs typeface="Courier New" panose="02070309020205020404" pitchFamily="49" charset="0"/>
              </a:rPr>
              <a:t>listRef</a:t>
            </a:r>
            <a:r>
              <a:rPr lang="en-US" sz="1600" b="1" dirty="0">
                <a:latin typeface="Courier New" panose="02070309020205020404" pitchFamily="49" charset="0"/>
                <a:cs typeface="Courier New" panose="02070309020205020404" pitchFamily="49" charset="0"/>
              </a:rPr>
              <a:t>) </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 </a:t>
            </a:r>
            <a:r>
              <a:rPr lang="en-US" sz="1600" b="1" dirty="0">
                <a:latin typeface="Courier New" panose="02070309020205020404" pitchFamily="49" charset="0"/>
                <a:cs typeface="Courier New" panose="02070309020205020404" pitchFamily="49" charset="0"/>
              </a:rPr>
              <a:t>Adds newInfo to the end of the </a:t>
            </a:r>
            <a:r>
              <a:rPr lang="en-US" sz="1600" b="1" dirty="0" err="1">
                <a:latin typeface="Courier New" panose="02070309020205020404" pitchFamily="49" charset="0"/>
                <a:cs typeface="Courier New" panose="02070309020205020404" pitchFamily="49" charset="0"/>
              </a:rPr>
              <a:t>listRef</a:t>
            </a:r>
            <a:r>
              <a:rPr lang="en-US" sz="1600" b="1" dirty="0">
                <a:latin typeface="Courier New" panose="02070309020205020404" pitchFamily="49" charset="0"/>
                <a:cs typeface="Courier New" panose="02070309020205020404" pitchFamily="49" charset="0"/>
              </a:rPr>
              <a:t> linked list </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if (</a:t>
            </a:r>
            <a:r>
              <a:rPr lang="en-US" sz="1600" b="1" dirty="0" err="1">
                <a:latin typeface="Courier New" panose="02070309020205020404" pitchFamily="49" charset="0"/>
                <a:cs typeface="Courier New" panose="02070309020205020404" pitchFamily="49" charset="0"/>
              </a:rPr>
              <a:t>listRef.getLink</a:t>
            </a:r>
            <a:r>
              <a:rPr lang="en-US" sz="1600" b="1" dirty="0">
                <a:latin typeface="Courier New" panose="02070309020205020404" pitchFamily="49" charset="0"/>
                <a:cs typeface="Courier New" panose="02070309020205020404" pitchFamily="49" charset="0"/>
              </a:rPr>
              <a:t>() != null</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recInsertEnd(newInfo, </a:t>
            </a:r>
            <a:r>
              <a:rPr lang="en-US" sz="1600" b="1" dirty="0" err="1">
                <a:latin typeface="Courier New" panose="02070309020205020404" pitchFamily="49" charset="0"/>
                <a:cs typeface="Courier New" panose="02070309020205020404" pitchFamily="49" charset="0"/>
              </a:rPr>
              <a:t>listRef.getLink</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else</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listRef.setLink</a:t>
            </a:r>
            <a:r>
              <a:rPr lang="en-US" sz="1600" b="1" dirty="0">
                <a:latin typeface="Courier New" panose="02070309020205020404" pitchFamily="49" charset="0"/>
                <a:cs typeface="Courier New" panose="02070309020205020404" pitchFamily="49" charset="0"/>
              </a:rPr>
              <a:t>(new LLNode&lt;String&gt;(newInfo</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a:t>
            </a:r>
          </a:p>
          <a:p>
            <a:pPr marL="0" indent="0">
              <a:buNone/>
            </a:pPr>
            <a:endParaRPr lang="en-US" sz="2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343400"/>
            <a:ext cx="1591056" cy="777493"/>
          </a:xfrm>
          <a:prstGeom prst="rect">
            <a:avLst/>
          </a:prstGeom>
        </p:spPr>
      </p:pic>
      <p:sp>
        <p:nvSpPr>
          <p:cNvPr id="6" name="TextBox 5"/>
          <p:cNvSpPr txBox="1"/>
          <p:nvPr/>
        </p:nvSpPr>
        <p:spPr>
          <a:xfrm>
            <a:off x="2895600" y="4270480"/>
            <a:ext cx="5791200" cy="1323439"/>
          </a:xfrm>
          <a:prstGeom prst="rect">
            <a:avLst/>
          </a:prstGeom>
          <a:noFill/>
        </p:spPr>
        <p:txBody>
          <a:bodyPr wrap="square" rtlCol="0">
            <a:spAutoFit/>
          </a:bodyPr>
          <a:lstStyle/>
          <a:p>
            <a:r>
              <a:rPr lang="en-US" sz="2000" dirty="0" smtClean="0"/>
              <a:t>If we invoke, for example, </a:t>
            </a:r>
            <a:r>
              <a:rPr lang="en-US" sz="2000" dirty="0" smtClean="0">
                <a:latin typeface="Courier New" panose="02070309020205020404" pitchFamily="49" charset="0"/>
                <a:cs typeface="Courier New" panose="02070309020205020404" pitchFamily="49" charset="0"/>
              </a:rPr>
              <a:t>recInsertEnd(“</a:t>
            </a:r>
            <a:r>
              <a:rPr lang="en-US" sz="2000" dirty="0" err="1" smtClean="0">
                <a:latin typeface="Courier New" panose="02070309020205020404" pitchFamily="49" charset="0"/>
                <a:cs typeface="Courier New" panose="02070309020205020404" pitchFamily="49" charset="0"/>
              </a:rPr>
              <a:t>Z”,myList</a:t>
            </a:r>
            <a:r>
              <a:rPr lang="en-US" sz="2000" dirty="0" smtClean="0">
                <a:latin typeface="Courier New" panose="02070309020205020404" pitchFamily="49" charset="0"/>
                <a:cs typeface="Courier New" panose="02070309020205020404" pitchFamily="49" charset="0"/>
              </a:rPr>
              <a:t>)</a:t>
            </a:r>
          </a:p>
          <a:p>
            <a:r>
              <a:rPr lang="en-US" sz="2000" dirty="0" smtClean="0"/>
              <a:t>the temporary variable </a:t>
            </a:r>
            <a:r>
              <a:rPr lang="en-US" sz="2000" dirty="0" err="1" smtClean="0">
                <a:latin typeface="Courier New" panose="02070309020205020404" pitchFamily="49" charset="0"/>
                <a:cs typeface="Courier New" panose="02070309020205020404" pitchFamily="49" charset="0"/>
              </a:rPr>
              <a:t>listRef</a:t>
            </a:r>
            <a:r>
              <a:rPr lang="en-US" sz="2000" dirty="0" smtClean="0"/>
              <a:t> will hold a linked list consisting of “Z” but </a:t>
            </a:r>
            <a:r>
              <a:rPr lang="en-US" sz="2000" dirty="0" smtClean="0">
                <a:latin typeface="Courier New" panose="02070309020205020404" pitchFamily="49" charset="0"/>
                <a:cs typeface="Courier New" panose="02070309020205020404" pitchFamily="49" charset="0"/>
              </a:rPr>
              <a:t>myList</a:t>
            </a:r>
            <a:r>
              <a:rPr lang="en-US" sz="2000" dirty="0" smtClean="0"/>
              <a:t> will still be </a:t>
            </a:r>
            <a:r>
              <a:rPr lang="en-US" sz="2000" dirty="0" smtClean="0">
                <a:latin typeface="Courier New" panose="02070309020205020404" pitchFamily="49" charset="0"/>
                <a:cs typeface="Courier New" panose="02070309020205020404" pitchFamily="49" charset="0"/>
              </a:rPr>
              <a:t>null</a:t>
            </a:r>
            <a:r>
              <a:rPr lang="en-US" sz="2000" dirty="0" smtClean="0"/>
              <a:t>.</a:t>
            </a:r>
            <a:endParaRPr lang="en-US" sz="2000" dirty="0"/>
          </a:p>
        </p:txBody>
      </p:sp>
    </p:spTree>
    <p:extLst>
      <p:ext uri="{BB962C8B-B14F-4D97-AF65-F5344CB8AC3E}">
        <p14:creationId xmlns:p14="http://schemas.microsoft.com/office/powerpoint/2010/main" val="363847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Solution</a:t>
            </a:r>
            <a:endParaRPr lang="en-US" sz="4000" dirty="0"/>
          </a:p>
        </p:txBody>
      </p:sp>
      <p:sp>
        <p:nvSpPr>
          <p:cNvPr id="3" name="Content Placeholder 2"/>
          <p:cNvSpPr>
            <a:spLocks noGrp="1"/>
          </p:cNvSpPr>
          <p:nvPr>
            <p:ph idx="1"/>
          </p:nvPr>
        </p:nvSpPr>
        <p:spPr>
          <a:xfrm>
            <a:off x="457200" y="1443038"/>
            <a:ext cx="8229600" cy="4525963"/>
          </a:xfrm>
        </p:spPr>
        <p:txBody>
          <a:bodyPr/>
          <a:lstStyle/>
          <a:p>
            <a:r>
              <a:rPr lang="en-US" sz="2800" dirty="0" smtClean="0"/>
              <a:t>Rather than return void where we invoke as</a:t>
            </a:r>
          </a:p>
          <a:p>
            <a:pPr marL="0" indent="0">
              <a:buNone/>
            </a:pPr>
            <a:r>
              <a:rPr lang="en-US" sz="2800" dirty="0" smtClean="0">
                <a:latin typeface="Courier New" panose="02070309020205020404" pitchFamily="49" charset="0"/>
                <a:cs typeface="Courier New" panose="02070309020205020404" pitchFamily="49" charset="0"/>
              </a:rPr>
              <a:t>	recInsertEnd</a:t>
            </a:r>
            <a:r>
              <a:rPr lang="en-US" sz="2800" dirty="0">
                <a:latin typeface="Courier New" panose="02070309020205020404" pitchFamily="49" charset="0"/>
                <a:cs typeface="Courier New" panose="02070309020205020404" pitchFamily="49" charset="0"/>
              </a:rPr>
              <a:t>(“Z</a:t>
            </a:r>
            <a:r>
              <a:rPr lang="en-US" sz="2800" dirty="0" smtClean="0">
                <a:latin typeface="Courier New" panose="02070309020205020404" pitchFamily="49" charset="0"/>
                <a:cs typeface="Courier New" panose="02070309020205020404" pitchFamily="49" charset="0"/>
              </a:rPr>
              <a:t>”, myList)</a:t>
            </a:r>
            <a:endParaRPr lang="en-US" sz="2800" dirty="0"/>
          </a:p>
          <a:p>
            <a:endParaRPr lang="en-US" sz="2800" dirty="0" smtClean="0"/>
          </a:p>
          <a:p>
            <a:r>
              <a:rPr lang="en-US" sz="2800" dirty="0" smtClean="0"/>
              <a:t>Need a solution that returns a linked list so we can invoke as</a:t>
            </a:r>
          </a:p>
          <a:p>
            <a:pPr marL="0" indent="0">
              <a:buNone/>
            </a:pPr>
            <a:r>
              <a:rPr lang="en-US" sz="2800" dirty="0" smtClean="0">
                <a:latin typeface="Courier New" panose="02070309020205020404" pitchFamily="49" charset="0"/>
                <a:cs typeface="Courier New" panose="02070309020205020404" pitchFamily="49" charset="0"/>
              </a:rPr>
              <a:t>   myList </a:t>
            </a:r>
            <a:r>
              <a:rPr lang="en-US" sz="2800" dirty="0">
                <a:latin typeface="Courier New" panose="02070309020205020404" pitchFamily="49" charset="0"/>
                <a:cs typeface="Courier New" panose="02070309020205020404" pitchFamily="49" charset="0"/>
              </a:rPr>
              <a:t>= recInsertEnd(“Z”, myList</a:t>
            </a:r>
            <a:r>
              <a:rPr lang="en-US" sz="2800" dirty="0" smtClean="0">
                <a:latin typeface="Courier New" panose="02070309020205020404" pitchFamily="49" charset="0"/>
                <a:cs typeface="Courier New" panose="02070309020205020404" pitchFamily="49" charset="0"/>
              </a:rPr>
              <a:t>)</a:t>
            </a:r>
            <a:endParaRPr lang="en-US" sz="2800" dirty="0"/>
          </a:p>
          <a:p>
            <a:endParaRPr lang="en-US" sz="2800" dirty="0" smtClean="0"/>
          </a:p>
          <a:p>
            <a:r>
              <a:rPr lang="en-US" sz="2800" dirty="0" smtClean="0"/>
              <a:t>This is the only way we can change the value of </a:t>
            </a:r>
            <a:r>
              <a:rPr lang="en-US" sz="2800" dirty="0" smtClean="0">
                <a:latin typeface="Courier New" panose="02070309020205020404" pitchFamily="49" charset="0"/>
                <a:cs typeface="Courier New" panose="02070309020205020404" pitchFamily="49" charset="0"/>
              </a:rPr>
              <a:t>myList</a:t>
            </a:r>
            <a:r>
              <a:rPr lang="en-US" sz="2800" dirty="0" smtClean="0"/>
              <a:t> in the case that the list is empty</a:t>
            </a:r>
            <a:endParaRPr lang="en-US" sz="2800" dirty="0"/>
          </a:p>
          <a:p>
            <a:pPr marL="0" indent="0">
              <a:buNone/>
            </a:pPr>
            <a:r>
              <a:rPr lang="en-US" sz="2800" dirty="0" smtClean="0">
                <a:latin typeface="Courier New" panose="02070309020205020404" pitchFamily="49" charset="0"/>
                <a:cs typeface="Courier New" panose="02070309020205020404" pitchFamily="49" charset="0"/>
              </a:rPr>
              <a:t>   </a:t>
            </a:r>
            <a:endParaRPr lang="en-US" sz="2800" dirty="0"/>
          </a:p>
        </p:txBody>
      </p:sp>
    </p:spTree>
    <p:extLst>
      <p:ext uri="{BB962C8B-B14F-4D97-AF65-F5344CB8AC3E}">
        <p14:creationId xmlns:p14="http://schemas.microsoft.com/office/powerpoint/2010/main" val="3633951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Solution</a:t>
            </a:r>
            <a:endParaRPr lang="en-US" sz="4000" dirty="0"/>
          </a:p>
        </p:txBody>
      </p:sp>
      <p:sp>
        <p:nvSpPr>
          <p:cNvPr id="3" name="Content Placeholder 2"/>
          <p:cNvSpPr>
            <a:spLocks noGrp="1"/>
          </p:cNvSpPr>
          <p:nvPr>
            <p:ph idx="1"/>
          </p:nvPr>
        </p:nvSpPr>
        <p:spPr>
          <a:xfrm>
            <a:off x="457200" y="1443039"/>
            <a:ext cx="8229600" cy="2595562"/>
          </a:xfrm>
        </p:spPr>
        <p:txBody>
          <a:bodyPr/>
          <a:lstStyle/>
          <a:p>
            <a:pPr marL="0" indent="0">
              <a:buNone/>
            </a:pPr>
            <a:r>
              <a:rPr lang="en-US" sz="1400" b="1" dirty="0" smtClean="0">
                <a:latin typeface="Courier New" panose="02070309020205020404" pitchFamily="49" charset="0"/>
                <a:cs typeface="Courier New" panose="02070309020205020404" pitchFamily="49" charset="0"/>
              </a:rPr>
              <a:t>LLNode&lt;String</a:t>
            </a:r>
            <a:r>
              <a:rPr lang="en-US" sz="1400" b="1" dirty="0">
                <a:latin typeface="Courier New" panose="02070309020205020404" pitchFamily="49" charset="0"/>
                <a:cs typeface="Courier New" panose="02070309020205020404" pitchFamily="49" charset="0"/>
              </a:rPr>
              <a:t>&gt; recInsertEnd(String newInfo, LLNode&lt;String&gt; </a:t>
            </a:r>
            <a:r>
              <a:rPr lang="en-US" sz="1400" b="1" dirty="0" err="1">
                <a:latin typeface="Courier New" panose="02070309020205020404" pitchFamily="49" charset="0"/>
                <a:cs typeface="Courier New" panose="02070309020205020404" pitchFamily="49" charset="0"/>
              </a:rPr>
              <a:t>listRef</a:t>
            </a:r>
            <a:r>
              <a:rPr lang="en-US" sz="1400" b="1" dirty="0">
                <a:latin typeface="Courier New" panose="02070309020205020404" pitchFamily="49" charset="0"/>
                <a:cs typeface="Courier New" panose="02070309020205020404" pitchFamily="49" charset="0"/>
              </a:rPr>
              <a:t>)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Adds newInfo to the end of the </a:t>
            </a:r>
            <a:r>
              <a:rPr lang="en-US" sz="1400" b="1" dirty="0" err="1">
                <a:latin typeface="Courier New" panose="02070309020205020404" pitchFamily="49" charset="0"/>
                <a:cs typeface="Courier New" panose="02070309020205020404" pitchFamily="49" charset="0"/>
              </a:rPr>
              <a:t>listRef</a:t>
            </a:r>
            <a:r>
              <a:rPr lang="en-US" sz="1400" b="1" dirty="0">
                <a:latin typeface="Courier New" panose="02070309020205020404" pitchFamily="49" charset="0"/>
                <a:cs typeface="Courier New" panose="02070309020205020404" pitchFamily="49" charset="0"/>
              </a:rPr>
              <a:t> linked list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a:t>
            </a:r>
            <a:r>
              <a:rPr lang="en-US" sz="1400" b="1" dirty="0" err="1">
                <a:latin typeface="Courier New" panose="02070309020205020404" pitchFamily="49" charset="0"/>
                <a:cs typeface="Courier New" panose="02070309020205020404" pitchFamily="49" charset="0"/>
              </a:rPr>
              <a:t>listRef</a:t>
            </a:r>
            <a:r>
              <a:rPr lang="en-US" sz="1400" b="1" dirty="0">
                <a:latin typeface="Courier New" panose="02070309020205020404" pitchFamily="49" charset="0"/>
                <a:cs typeface="Courier New" panose="02070309020205020404" pitchFamily="49" charset="0"/>
              </a:rPr>
              <a:t> != null</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listRef.setLink</a:t>
            </a:r>
            <a:r>
              <a:rPr lang="en-US" sz="1400" b="1" dirty="0">
                <a:latin typeface="Courier New" panose="02070309020205020404" pitchFamily="49" charset="0"/>
                <a:cs typeface="Courier New" panose="02070309020205020404" pitchFamily="49" charset="0"/>
              </a:rPr>
              <a:t>(recInsertEnd(newInfo, </a:t>
            </a:r>
            <a:r>
              <a:rPr lang="en-US" sz="1400" b="1" dirty="0" err="1">
                <a:latin typeface="Courier New" panose="02070309020205020404" pitchFamily="49" charset="0"/>
                <a:cs typeface="Courier New" panose="02070309020205020404" pitchFamily="49" charset="0"/>
              </a:rPr>
              <a:t>listRef.getLink</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else</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listRef</a:t>
            </a:r>
            <a:r>
              <a:rPr lang="en-US" sz="1400" b="1" dirty="0">
                <a:latin typeface="Courier New" panose="02070309020205020404" pitchFamily="49" charset="0"/>
                <a:cs typeface="Courier New" panose="02070309020205020404" pitchFamily="49" charset="0"/>
              </a:rPr>
              <a:t> = new LLNode&lt;String&gt;(newInfo</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 </a:t>
            </a:r>
            <a:r>
              <a:rPr lang="en-US" sz="1400" b="1" dirty="0" err="1">
                <a:latin typeface="Courier New" panose="02070309020205020404" pitchFamily="49" charset="0"/>
                <a:cs typeface="Courier New" panose="02070309020205020404" pitchFamily="49" charset="0"/>
              </a:rPr>
              <a:t>listRef</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endParaRPr lang="en-US" sz="1400" b="1" dirty="0">
              <a:latin typeface="Courier New" panose="02070309020205020404" pitchFamily="49" charset="0"/>
              <a:cs typeface="Courier New" panose="02070309020205020404" pitchFamily="49" charset="0"/>
            </a:endParaRPr>
          </a:p>
        </p:txBody>
      </p:sp>
      <p:sp>
        <p:nvSpPr>
          <p:cNvPr id="4" name="TextBox 3"/>
          <p:cNvSpPr txBox="1"/>
          <p:nvPr/>
        </p:nvSpPr>
        <p:spPr>
          <a:xfrm>
            <a:off x="1981200" y="4038601"/>
            <a:ext cx="5072414" cy="707886"/>
          </a:xfrm>
          <a:prstGeom prst="rect">
            <a:avLst/>
          </a:prstGeom>
          <a:noFill/>
        </p:spPr>
        <p:txBody>
          <a:bodyPr wrap="none" rtlCol="0">
            <a:spAutoFit/>
          </a:bodyPr>
          <a:lstStyle/>
          <a:p>
            <a:r>
              <a:rPr lang="en-US" sz="2000" b="1" dirty="0" smtClean="0">
                <a:solidFill>
                  <a:srgbClr val="FF0000"/>
                </a:solidFill>
              </a:rPr>
              <a:t>This works in both the general case and</a:t>
            </a:r>
          </a:p>
          <a:p>
            <a:r>
              <a:rPr lang="en-US" sz="2000" b="1" dirty="0" smtClean="0">
                <a:solidFill>
                  <a:srgbClr val="FF0000"/>
                </a:solidFill>
              </a:rPr>
              <a:t>the case where the original list is empty.</a:t>
            </a:r>
            <a:endParaRPr lang="en-US" sz="2000" b="1" dirty="0">
              <a:solidFill>
                <a:srgbClr val="FF0000"/>
              </a:solidFill>
            </a:endParaRPr>
          </a:p>
        </p:txBody>
      </p:sp>
    </p:spTree>
    <p:extLst>
      <p:ext uri="{BB962C8B-B14F-4D97-AF65-F5344CB8AC3E}">
        <p14:creationId xmlns:p14="http://schemas.microsoft.com/office/powerpoint/2010/main" val="1367591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z="4000" dirty="0" smtClean="0"/>
              <a:t>3.5 Towers of Hanoi</a:t>
            </a:r>
          </a:p>
        </p:txBody>
      </p:sp>
      <p:pic>
        <p:nvPicPr>
          <p:cNvPr id="22531" name="Picture 4" descr="37461_CH04_AIT1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209800" y="1803400"/>
            <a:ext cx="4648200" cy="1808163"/>
          </a:xfrm>
          <a:noFill/>
        </p:spPr>
      </p:pic>
      <p:sp>
        <p:nvSpPr>
          <p:cNvPr id="22532" name="Rectangle 6"/>
          <p:cNvSpPr>
            <a:spLocks noGrp="1" noChangeArrowheads="1"/>
          </p:cNvSpPr>
          <p:nvPr>
            <p:ph type="body" sz="half" idx="2"/>
          </p:nvPr>
        </p:nvSpPr>
        <p:spPr>
          <a:xfrm>
            <a:off x="457200" y="3938588"/>
            <a:ext cx="8229600" cy="2386012"/>
          </a:xfrm>
        </p:spPr>
        <p:txBody>
          <a:bodyPr/>
          <a:lstStyle/>
          <a:p>
            <a:pPr eaLnBrk="1" hangingPunct="1">
              <a:lnSpc>
                <a:spcPct val="80000"/>
              </a:lnSpc>
            </a:pPr>
            <a:r>
              <a:rPr lang="en-US" altLang="en-US" sz="2400" dirty="0" smtClean="0"/>
              <a:t>Move the rings, one at a time, to the third peg. </a:t>
            </a:r>
          </a:p>
          <a:p>
            <a:pPr eaLnBrk="1" hangingPunct="1">
              <a:lnSpc>
                <a:spcPct val="80000"/>
              </a:lnSpc>
            </a:pPr>
            <a:r>
              <a:rPr lang="en-US" altLang="en-US" sz="2400" dirty="0" smtClean="0"/>
              <a:t>A ring cannot be placed on top of one that is smaller in diameter. </a:t>
            </a:r>
          </a:p>
          <a:p>
            <a:pPr eaLnBrk="1" hangingPunct="1">
              <a:lnSpc>
                <a:spcPct val="80000"/>
              </a:lnSpc>
            </a:pPr>
            <a:r>
              <a:rPr lang="en-US" altLang="en-US" sz="2400" dirty="0" smtClean="0"/>
              <a:t>The middle peg can be used as an auxiliary peg, but it must be empty at the beginning and at the end of the game. </a:t>
            </a:r>
          </a:p>
          <a:p>
            <a:pPr eaLnBrk="1" hangingPunct="1">
              <a:lnSpc>
                <a:spcPct val="80000"/>
              </a:lnSpc>
            </a:pPr>
            <a:r>
              <a:rPr lang="en-US" altLang="en-US" sz="2400" dirty="0" smtClean="0"/>
              <a:t>The rings can only be moved one at a time. </a:t>
            </a:r>
          </a:p>
        </p:txBody>
      </p:sp>
    </p:spTree>
    <p:extLst>
      <p:ext uri="{BB962C8B-B14F-4D97-AF65-F5344CB8AC3E}">
        <p14:creationId xmlns:p14="http://schemas.microsoft.com/office/powerpoint/2010/main" val="15785577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3671" y="304800"/>
            <a:ext cx="3124200" cy="1143000"/>
          </a:xfrm>
        </p:spPr>
        <p:txBody>
          <a:bodyPr/>
          <a:lstStyle/>
          <a:p>
            <a:r>
              <a:rPr lang="en-US" dirty="0" smtClean="0"/>
              <a:t>Sample Solution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00" y="304800"/>
            <a:ext cx="4474671" cy="5848265"/>
          </a:xfrm>
          <a:prstGeom prst="rect">
            <a:avLst/>
          </a:prstGeom>
        </p:spPr>
      </p:pic>
    </p:spTree>
    <p:extLst>
      <p:ext uri="{BB962C8B-B14F-4D97-AF65-F5344CB8AC3E}">
        <p14:creationId xmlns:p14="http://schemas.microsoft.com/office/powerpoint/2010/main" val="1138386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38200" y="228600"/>
            <a:ext cx="7467600" cy="838200"/>
          </a:xfrm>
        </p:spPr>
        <p:txBody>
          <a:bodyPr/>
          <a:lstStyle/>
          <a:p>
            <a:pPr eaLnBrk="1" hangingPunct="1"/>
            <a:r>
              <a:rPr lang="en-US" altLang="en-US" dirty="0" smtClean="0"/>
              <a:t>General Approach</a:t>
            </a:r>
          </a:p>
        </p:txBody>
      </p:sp>
      <p:sp>
        <p:nvSpPr>
          <p:cNvPr id="23555" name="Text Box 6"/>
          <p:cNvSpPr txBox="1">
            <a:spLocks noChangeArrowheads="1"/>
          </p:cNvSpPr>
          <p:nvPr/>
        </p:nvSpPr>
        <p:spPr bwMode="auto">
          <a:xfrm>
            <a:off x="609600" y="1172352"/>
            <a:ext cx="76962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To move the largest ring </a:t>
            </a:r>
            <a:r>
              <a:rPr lang="en-US" altLang="en-US" sz="2000" dirty="0" smtClean="0"/>
              <a:t>to </a:t>
            </a:r>
            <a:r>
              <a:rPr lang="en-US" altLang="en-US" sz="2000" dirty="0"/>
              <a:t>peg 3, we must move the three smaller rings to peg </a:t>
            </a:r>
            <a:r>
              <a:rPr lang="en-US" altLang="en-US" sz="2000" dirty="0" smtClean="0"/>
              <a:t>2:</a:t>
            </a:r>
          </a:p>
          <a:p>
            <a:pPr eaLnBrk="1" hangingPunct="1"/>
            <a:endParaRPr lang="en-US" altLang="en-US" sz="2000" dirty="0"/>
          </a:p>
          <a:p>
            <a:pPr eaLnBrk="1" hangingPunct="1"/>
            <a:endParaRPr lang="en-US" altLang="en-US" sz="2000" dirty="0" smtClean="0"/>
          </a:p>
          <a:p>
            <a:pPr eaLnBrk="1" hangingPunct="1"/>
            <a:endParaRPr lang="en-US" altLang="en-US" sz="2000" dirty="0"/>
          </a:p>
          <a:p>
            <a:pPr eaLnBrk="1" hangingPunct="1"/>
            <a:r>
              <a:rPr lang="en-US" altLang="en-US" sz="2000" dirty="0" smtClean="0"/>
              <a:t> </a:t>
            </a:r>
          </a:p>
          <a:p>
            <a:pPr eaLnBrk="1" hangingPunct="1"/>
            <a:endParaRPr lang="en-US" altLang="en-US" sz="2000" dirty="0" smtClean="0"/>
          </a:p>
          <a:p>
            <a:pPr eaLnBrk="1" hangingPunct="1"/>
            <a:r>
              <a:rPr lang="en-US" altLang="en-US" sz="2000" dirty="0" smtClean="0"/>
              <a:t>Then the largest ring </a:t>
            </a:r>
            <a:r>
              <a:rPr lang="en-US" altLang="en-US" sz="2000" dirty="0"/>
              <a:t>can be moved </a:t>
            </a:r>
            <a:r>
              <a:rPr lang="en-US" altLang="en-US" sz="2000" dirty="0" smtClean="0"/>
              <a:t>to peg 3:</a:t>
            </a:r>
          </a:p>
          <a:p>
            <a:pPr eaLnBrk="1" hangingPunct="1"/>
            <a:endParaRPr lang="en-US" altLang="en-US" sz="2000" dirty="0"/>
          </a:p>
          <a:p>
            <a:pPr eaLnBrk="1" hangingPunct="1"/>
            <a:endParaRPr lang="en-US" altLang="en-US" sz="2000" dirty="0" smtClean="0"/>
          </a:p>
          <a:p>
            <a:pPr eaLnBrk="1" hangingPunct="1"/>
            <a:endParaRPr lang="en-US" altLang="en-US" sz="2000" dirty="0"/>
          </a:p>
          <a:p>
            <a:pPr eaLnBrk="1" hangingPunct="1"/>
            <a:endParaRPr lang="en-US" altLang="en-US" sz="2000" dirty="0" smtClean="0"/>
          </a:p>
          <a:p>
            <a:pPr eaLnBrk="1" hangingPunct="1"/>
            <a:endParaRPr lang="en-US" altLang="en-US" sz="2000" dirty="0" smtClean="0"/>
          </a:p>
          <a:p>
            <a:pPr eaLnBrk="1" hangingPunct="1"/>
            <a:r>
              <a:rPr lang="en-US" altLang="en-US" sz="2000" dirty="0" smtClean="0"/>
              <a:t>And finally the three </a:t>
            </a:r>
            <a:r>
              <a:rPr lang="en-US" altLang="en-US" sz="2000" dirty="0"/>
              <a:t>smaller rings </a:t>
            </a:r>
            <a:r>
              <a:rPr lang="en-US" altLang="en-US" sz="2000" dirty="0" smtClean="0"/>
              <a:t>are moved from peg 2 to peg 3:</a:t>
            </a:r>
            <a:endParaRPr lang="en-US" altLang="en-US" sz="2000" dirty="0"/>
          </a:p>
          <a:p>
            <a:pPr eaLnBrk="1" hangingPunct="1"/>
            <a:endParaRPr lang="en-US" altLang="en-US" sz="2000" dirty="0" smtClean="0"/>
          </a:p>
          <a:p>
            <a:pPr eaLnBrk="1" hangingPunct="1"/>
            <a:endParaRPr lang="en-US" altLang="en-US" sz="2000" dirty="0" smtClean="0"/>
          </a:p>
          <a:p>
            <a:pPr eaLnBrk="1" hangingPunct="1"/>
            <a:endParaRPr lang="en-US" alt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36162"/>
            <a:ext cx="8229600" cy="65227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752244"/>
            <a:ext cx="8229600" cy="83515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5551206"/>
            <a:ext cx="8229600" cy="652272"/>
          </a:xfrm>
          <a:prstGeom prst="rect">
            <a:avLst/>
          </a:prstGeom>
        </p:spPr>
      </p:pic>
    </p:spTree>
    <p:extLst>
      <p:ext uri="{BB962C8B-B14F-4D97-AF65-F5344CB8AC3E}">
        <p14:creationId xmlns:p14="http://schemas.microsoft.com/office/powerpoint/2010/main" val="718411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z="4000" dirty="0" smtClean="0"/>
              <a:t>Recursive Definitions</a:t>
            </a:r>
          </a:p>
        </p:txBody>
      </p:sp>
      <p:sp>
        <p:nvSpPr>
          <p:cNvPr id="5123" name="Rectangle 3"/>
          <p:cNvSpPr>
            <a:spLocks noGrp="1" noChangeArrowheads="1"/>
          </p:cNvSpPr>
          <p:nvPr>
            <p:ph type="body" idx="1"/>
          </p:nvPr>
        </p:nvSpPr>
        <p:spPr/>
        <p:txBody>
          <a:bodyPr/>
          <a:lstStyle/>
          <a:p>
            <a:pPr eaLnBrk="1" hangingPunct="1">
              <a:lnSpc>
                <a:spcPct val="90000"/>
              </a:lnSpc>
            </a:pPr>
            <a:r>
              <a:rPr lang="en-US" altLang="en-US" sz="2800" b="1" dirty="0" smtClean="0"/>
              <a:t>Recursive definition  </a:t>
            </a:r>
            <a:r>
              <a:rPr lang="en-US" altLang="en-US" sz="2800" dirty="0" smtClean="0"/>
              <a:t>A definition in which something is defined in terms of smaller versions of itself. For example:</a:t>
            </a:r>
          </a:p>
          <a:p>
            <a:pPr lvl="1" eaLnBrk="1" hangingPunct="1">
              <a:lnSpc>
                <a:spcPct val="90000"/>
              </a:lnSpc>
            </a:pPr>
            <a:r>
              <a:rPr lang="en-US" altLang="en-US" sz="2400" dirty="0" smtClean="0"/>
              <a:t>A </a:t>
            </a:r>
            <a:r>
              <a:rPr lang="en-US" altLang="en-US" sz="2400" i="1" dirty="0" smtClean="0"/>
              <a:t>folder</a:t>
            </a:r>
            <a:r>
              <a:rPr lang="en-US" altLang="en-US" sz="2400" dirty="0" smtClean="0"/>
              <a:t> is an entity in a file system which contains a group of files and other </a:t>
            </a:r>
            <a:r>
              <a:rPr lang="en-US" altLang="en-US" sz="2400" i="1" dirty="0" smtClean="0"/>
              <a:t>folders</a:t>
            </a:r>
            <a:r>
              <a:rPr lang="en-US" altLang="en-US" sz="2400" dirty="0" smtClean="0"/>
              <a:t>. </a:t>
            </a:r>
          </a:p>
          <a:p>
            <a:pPr lvl="1" eaLnBrk="1" hangingPunct="1">
              <a:lnSpc>
                <a:spcPct val="90000"/>
              </a:lnSpc>
            </a:pPr>
            <a:r>
              <a:rPr lang="en-US" altLang="en-US" sz="2400" dirty="0" smtClean="0"/>
              <a:t>A </a:t>
            </a:r>
            <a:r>
              <a:rPr lang="en-US" altLang="en-US" sz="2400" i="1" dirty="0" smtClean="0"/>
              <a:t>compound sentence </a:t>
            </a:r>
            <a:r>
              <a:rPr lang="en-US" altLang="en-US" sz="2400" dirty="0" smtClean="0"/>
              <a:t>is a </a:t>
            </a:r>
            <a:r>
              <a:rPr lang="en-US" altLang="en-US" sz="2400" i="1" dirty="0" smtClean="0"/>
              <a:t>sentence</a:t>
            </a:r>
            <a:r>
              <a:rPr lang="en-US" altLang="en-US" sz="2400" dirty="0" smtClean="0"/>
              <a:t> that consists of two </a:t>
            </a:r>
            <a:r>
              <a:rPr lang="en-US" altLang="en-US" sz="2400" i="1" dirty="0" smtClean="0"/>
              <a:t>sentences</a:t>
            </a:r>
            <a:r>
              <a:rPr lang="en-US" altLang="en-US" sz="2400" dirty="0" smtClean="0"/>
              <a:t> joined together by a coordinating conjunction. </a:t>
            </a:r>
          </a:p>
          <a:p>
            <a:pPr lvl="1" eaLnBrk="1" hangingPunct="1">
              <a:lnSpc>
                <a:spcPct val="90000"/>
              </a:lnSpc>
            </a:pPr>
            <a:r>
              <a:rPr lang="en-US" altLang="en-US" sz="2400" dirty="0" smtClean="0"/>
              <a:t>n! = 1    </a:t>
            </a:r>
            <a:r>
              <a:rPr lang="en-US" altLang="en-US" sz="2400" dirty="0"/>
              <a:t> </a:t>
            </a:r>
            <a:r>
              <a:rPr lang="en-US" altLang="en-US" sz="2400" dirty="0" smtClean="0"/>
              <a:t>               if n = 0</a:t>
            </a:r>
          </a:p>
          <a:p>
            <a:pPr lvl="1" eaLnBrk="1" hangingPunct="1">
              <a:lnSpc>
                <a:spcPct val="90000"/>
              </a:lnSpc>
              <a:buFontTx/>
              <a:buNone/>
            </a:pPr>
            <a:r>
              <a:rPr lang="en-US" altLang="en-US" sz="2400" dirty="0" smtClean="0"/>
              <a:t>	    = n X (n – 1)!    if n &gt; 0</a:t>
            </a:r>
          </a:p>
        </p:txBody>
      </p:sp>
      <p:sp>
        <p:nvSpPr>
          <p:cNvPr id="4" name="Line Callout 1 3"/>
          <p:cNvSpPr/>
          <p:nvPr/>
        </p:nvSpPr>
        <p:spPr>
          <a:xfrm>
            <a:off x="4419600" y="5562600"/>
            <a:ext cx="3124200" cy="304800"/>
          </a:xfrm>
          <a:prstGeom prst="borderCallout1">
            <a:avLst>
              <a:gd name="adj1" fmla="val 18750"/>
              <a:gd name="adj2" fmla="val -8333"/>
              <a:gd name="adj3" fmla="val -48821"/>
              <a:gd name="adj4" fmla="val -30786"/>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recursive part of definition</a:t>
            </a:r>
            <a:endParaRPr lang="en-US" dirty="0"/>
          </a:p>
        </p:txBody>
      </p:sp>
    </p:spTree>
    <p:extLst>
      <p:ext uri="{BB962C8B-B14F-4D97-AF65-F5344CB8AC3E}">
        <p14:creationId xmlns:p14="http://schemas.microsoft.com/office/powerpoint/2010/main" val="338279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smtClean="0"/>
              <a:t>Recursion</a:t>
            </a:r>
          </a:p>
        </p:txBody>
      </p:sp>
      <p:sp>
        <p:nvSpPr>
          <p:cNvPr id="24579" name="Rectangle 3"/>
          <p:cNvSpPr>
            <a:spLocks noGrp="1" noChangeArrowheads="1"/>
          </p:cNvSpPr>
          <p:nvPr>
            <p:ph type="body" idx="1"/>
          </p:nvPr>
        </p:nvSpPr>
        <p:spPr>
          <a:xfrm>
            <a:off x="457200" y="1600200"/>
            <a:ext cx="8229600" cy="2697163"/>
          </a:xfrm>
        </p:spPr>
        <p:txBody>
          <a:bodyPr/>
          <a:lstStyle/>
          <a:p>
            <a:pPr eaLnBrk="1" hangingPunct="1">
              <a:lnSpc>
                <a:spcPct val="90000"/>
              </a:lnSpc>
            </a:pPr>
            <a:r>
              <a:rPr lang="en-US" altLang="en-US" sz="2400" dirty="0" smtClean="0"/>
              <a:t>Can you see that our solution involved solving a smaller version of the problem? We have solved the problem using recursion. </a:t>
            </a:r>
          </a:p>
          <a:p>
            <a:pPr eaLnBrk="1" hangingPunct="1">
              <a:lnSpc>
                <a:spcPct val="90000"/>
              </a:lnSpc>
            </a:pPr>
            <a:endParaRPr lang="en-US" altLang="en-US" sz="2400" dirty="0" smtClean="0"/>
          </a:p>
          <a:p>
            <a:pPr eaLnBrk="1" hangingPunct="1">
              <a:lnSpc>
                <a:spcPct val="90000"/>
              </a:lnSpc>
            </a:pPr>
            <a:r>
              <a:rPr lang="en-US" altLang="en-US" sz="2400" dirty="0" smtClean="0"/>
              <a:t>The general recursive algorithm for moving </a:t>
            </a:r>
            <a:r>
              <a:rPr lang="en-US" altLang="en-US" sz="2400" i="1" dirty="0" smtClean="0"/>
              <a:t>n</a:t>
            </a:r>
            <a:r>
              <a:rPr lang="en-US" altLang="en-US" sz="2400" dirty="0" smtClean="0"/>
              <a:t> rings from the starting peg to the destination peg 3 is:</a:t>
            </a:r>
            <a:endParaRPr lang="en-US" altLang="en-US" sz="2400" b="1" i="1" dirty="0" smtClean="0"/>
          </a:p>
          <a:p>
            <a:pPr eaLnBrk="1" hangingPunct="1">
              <a:lnSpc>
                <a:spcPct val="90000"/>
              </a:lnSpc>
              <a:buFontTx/>
              <a:buNone/>
            </a:pPr>
            <a:endParaRPr lang="en-US" altLang="en-US" sz="2400" b="1" i="1" dirty="0" smtClean="0"/>
          </a:p>
        </p:txBody>
      </p:sp>
      <p:sp>
        <p:nvSpPr>
          <p:cNvPr id="24580" name="Text Box 4"/>
          <p:cNvSpPr txBox="1">
            <a:spLocks noChangeArrowheads="1"/>
          </p:cNvSpPr>
          <p:nvPr/>
        </p:nvSpPr>
        <p:spPr bwMode="auto">
          <a:xfrm>
            <a:off x="1371600" y="4495800"/>
            <a:ext cx="56451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a:t>Move n rings from Starting Peg to Destination Peg</a:t>
            </a:r>
            <a:endParaRPr lang="en-US" altLang="en-US"/>
          </a:p>
          <a:p>
            <a:pPr eaLnBrk="1" hangingPunct="1"/>
            <a:r>
              <a:rPr lang="en-US" altLang="en-US"/>
              <a:t>Move n - 1 rings from starting peg to auxiliary peg </a:t>
            </a:r>
          </a:p>
          <a:p>
            <a:pPr eaLnBrk="1" hangingPunct="1"/>
            <a:r>
              <a:rPr lang="en-US" altLang="en-US"/>
              <a:t>Move the nth ring from starting peg to destination peg</a:t>
            </a:r>
          </a:p>
          <a:p>
            <a:pPr eaLnBrk="1" hangingPunct="1"/>
            <a:r>
              <a:rPr lang="en-US" altLang="en-US"/>
              <a:t>Move n - 1 rings from auxiliary peg to destination peg</a:t>
            </a:r>
          </a:p>
          <a:p>
            <a:pPr eaLnBrk="1" hangingPunct="1"/>
            <a:endParaRPr lang="en-US" altLang="en-US"/>
          </a:p>
        </p:txBody>
      </p:sp>
    </p:spTree>
    <p:extLst>
      <p:ext uri="{BB962C8B-B14F-4D97-AF65-F5344CB8AC3E}">
        <p14:creationId xmlns:p14="http://schemas.microsoft.com/office/powerpoint/2010/main" val="8688096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smtClean="0"/>
              <a:t>Recursive Method</a:t>
            </a:r>
          </a:p>
        </p:txBody>
      </p:sp>
      <p:sp>
        <p:nvSpPr>
          <p:cNvPr id="25603" name="Text Box 4"/>
          <p:cNvSpPr txBox="1">
            <a:spLocks noChangeArrowheads="1"/>
          </p:cNvSpPr>
          <p:nvPr/>
        </p:nvSpPr>
        <p:spPr bwMode="auto">
          <a:xfrm>
            <a:off x="990600" y="1524000"/>
            <a:ext cx="7487947"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public static void </a:t>
            </a:r>
            <a:r>
              <a:rPr lang="en-US" altLang="en-US" sz="1400" b="1" dirty="0" err="1">
                <a:latin typeface="Courier New" panose="02070309020205020404" pitchFamily="49" charset="0"/>
              </a:rPr>
              <a:t>doTowers</a:t>
            </a:r>
            <a:r>
              <a:rPr lang="en-US" altLang="en-US" sz="1400" b="1" dirty="0">
                <a:latin typeface="Courier New" panose="02070309020205020404" pitchFamily="49" charset="0"/>
              </a:rPr>
              <a:t>(</a:t>
            </a:r>
          </a:p>
          <a:p>
            <a:pPr eaLnBrk="1" hangingPunct="1"/>
            <a:r>
              <a:rPr lang="en-US" altLang="en-US" sz="1400" b="1" dirty="0">
                <a:latin typeface="Courier New" panose="02070309020205020404" pitchFamily="49" charset="0"/>
              </a:rPr>
              <a:t>   int n,              // Number of rings to move</a:t>
            </a:r>
          </a:p>
          <a:p>
            <a:pPr eaLnBrk="1" hangingPunct="1"/>
            <a:r>
              <a:rPr lang="en-US" altLang="en-US" sz="1400" b="1" dirty="0">
                <a:latin typeface="Courier New" panose="02070309020205020404" pitchFamily="49" charset="0"/>
              </a:rPr>
              <a:t>   int </a:t>
            </a:r>
            <a:r>
              <a:rPr lang="en-US" altLang="en-US" sz="1400" b="1" dirty="0" err="1">
                <a:latin typeface="Courier New" panose="02070309020205020404" pitchFamily="49" charset="0"/>
              </a:rPr>
              <a:t>startPeg</a:t>
            </a:r>
            <a:r>
              <a:rPr lang="en-US" altLang="en-US" sz="1400" b="1" dirty="0">
                <a:latin typeface="Courier New" panose="02070309020205020404" pitchFamily="49" charset="0"/>
              </a:rPr>
              <a:t>,       // Peg containing rings to move</a:t>
            </a:r>
          </a:p>
          <a:p>
            <a:pPr eaLnBrk="1" hangingPunct="1"/>
            <a:r>
              <a:rPr lang="en-US" altLang="en-US" sz="1400" b="1" dirty="0">
                <a:latin typeface="Courier New" panose="02070309020205020404" pitchFamily="49" charset="0"/>
              </a:rPr>
              <a:t>   int </a:t>
            </a:r>
            <a:r>
              <a:rPr lang="en-US" altLang="en-US" sz="1400" b="1" dirty="0" err="1">
                <a:latin typeface="Courier New" panose="02070309020205020404" pitchFamily="49" charset="0"/>
              </a:rPr>
              <a:t>auxPeg</a:t>
            </a:r>
            <a:r>
              <a:rPr lang="en-US" altLang="en-US" sz="1400" b="1" dirty="0">
                <a:latin typeface="Courier New" panose="02070309020205020404" pitchFamily="49" charset="0"/>
              </a:rPr>
              <a:t>,         // Peg holding rings temporarily</a:t>
            </a:r>
          </a:p>
          <a:p>
            <a:pPr eaLnBrk="1" hangingPunct="1"/>
            <a:r>
              <a:rPr lang="en-US" altLang="en-US" sz="1400" b="1" dirty="0">
                <a:latin typeface="Courier New" panose="02070309020205020404" pitchFamily="49" charset="0"/>
              </a:rPr>
              <a:t>   int </a:t>
            </a:r>
            <a:r>
              <a:rPr lang="en-US" altLang="en-US" sz="1400" b="1" dirty="0" err="1">
                <a:latin typeface="Courier New" panose="02070309020205020404" pitchFamily="49" charset="0"/>
              </a:rPr>
              <a:t>endPeg</a:t>
            </a:r>
            <a:r>
              <a:rPr lang="en-US" altLang="en-US" sz="1400" b="1" dirty="0">
                <a:latin typeface="Courier New" panose="02070309020205020404" pitchFamily="49" charset="0"/>
              </a:rPr>
              <a:t>      )   // Peg receiving rings being moved</a:t>
            </a:r>
          </a:p>
          <a:p>
            <a:pPr eaLnBrk="1" hangingPunct="1"/>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if (n == 1) // Base case – Move one </a:t>
            </a:r>
            <a:r>
              <a:rPr lang="en-US" altLang="en-US" sz="1400" b="1" dirty="0" smtClean="0">
                <a:latin typeface="Courier New" panose="02070309020205020404" pitchFamily="49" charset="0"/>
              </a:rPr>
              <a:t>ring</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System.out.println("Move ring " + n + " from peg " + </a:t>
            </a:r>
            <a:r>
              <a:rPr lang="en-US" altLang="en-US" sz="1400" b="1" dirty="0" err="1">
                <a:latin typeface="Courier New" panose="02070309020205020404" pitchFamily="49" charset="0"/>
              </a:rPr>
              <a:t>startPeg</a:t>
            </a:r>
            <a:r>
              <a:rPr lang="en-US" altLang="en-US" sz="1400" b="1" dirty="0">
                <a:latin typeface="Courier New" panose="02070309020205020404" pitchFamily="49" charset="0"/>
              </a:rPr>
              <a: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 to peg " + </a:t>
            </a:r>
            <a:r>
              <a:rPr lang="en-US" altLang="en-US" sz="1400" b="1" dirty="0" err="1">
                <a:latin typeface="Courier New" panose="02070309020205020404" pitchFamily="49" charset="0"/>
              </a:rPr>
              <a:t>endPeg</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else</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Move n - 1 rings from starting peg to auxiliary </a:t>
            </a:r>
            <a:r>
              <a:rPr lang="en-US" altLang="en-US" sz="1400" b="1" dirty="0" smtClean="0">
                <a:latin typeface="Courier New" panose="02070309020205020404" pitchFamily="49" charset="0"/>
              </a:rPr>
              <a:t>peg</a:t>
            </a: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doTowers</a:t>
            </a:r>
            <a:r>
              <a:rPr lang="en-US" altLang="en-US" sz="1400" b="1" dirty="0">
                <a:latin typeface="Courier New" panose="02070309020205020404" pitchFamily="49" charset="0"/>
              </a:rPr>
              <a:t>(n - 1, </a:t>
            </a:r>
            <a:r>
              <a:rPr lang="en-US" altLang="en-US" sz="1400" b="1" dirty="0" err="1">
                <a:latin typeface="Courier New" panose="02070309020205020404" pitchFamily="49" charset="0"/>
              </a:rPr>
              <a:t>startPeg</a:t>
            </a:r>
            <a:r>
              <a:rPr lang="en-US" altLang="en-US" sz="1400" b="1" dirty="0">
                <a:latin typeface="Courier New" panose="02070309020205020404" pitchFamily="49" charset="0"/>
              </a:rPr>
              <a:t>, </a:t>
            </a:r>
            <a:r>
              <a:rPr lang="en-US" altLang="en-US" sz="1400" b="1" dirty="0" err="1">
                <a:latin typeface="Courier New" panose="02070309020205020404" pitchFamily="49" charset="0"/>
              </a:rPr>
              <a:t>endPeg</a:t>
            </a:r>
            <a:r>
              <a:rPr lang="en-US" altLang="en-US" sz="1400" b="1" dirty="0">
                <a:latin typeface="Courier New" panose="02070309020205020404" pitchFamily="49" charset="0"/>
              </a:rPr>
              <a:t>, </a:t>
            </a:r>
            <a:r>
              <a:rPr lang="en-US" altLang="en-US" sz="1400" b="1" dirty="0" err="1">
                <a:latin typeface="Courier New" panose="02070309020205020404" pitchFamily="49" charset="0"/>
              </a:rPr>
              <a:t>auxPeg</a:t>
            </a:r>
            <a:r>
              <a:rPr lang="en-US" altLang="en-US" sz="1400" b="1" dirty="0" smtClean="0">
                <a:latin typeface="Courier New" panose="02070309020205020404" pitchFamily="49" charset="0"/>
              </a:rPr>
              <a:t>);</a:t>
            </a:r>
          </a:p>
          <a:p>
            <a:pPr eaLnBrk="1" hangingPunct="1"/>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Move nth ring from starting peg to ending </a:t>
            </a:r>
            <a:r>
              <a:rPr lang="en-US" altLang="en-US" sz="1400" b="1" dirty="0" smtClean="0">
                <a:latin typeface="Courier New" panose="02070309020205020404" pitchFamily="49" charset="0"/>
              </a:rPr>
              <a:t>peg</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System.out.println("Move ring " + n + " from peg " + </a:t>
            </a:r>
            <a:r>
              <a:rPr lang="en-US" altLang="en-US" sz="1400" b="1" dirty="0" err="1" smtClean="0">
                <a:latin typeface="Courier New" panose="02070309020205020404" pitchFamily="49" charset="0"/>
              </a:rPr>
              <a:t>startPeg</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 to peg " + </a:t>
            </a:r>
            <a:r>
              <a:rPr lang="en-US" altLang="en-US" sz="1400" b="1" dirty="0" err="1">
                <a:latin typeface="Courier New" panose="02070309020205020404" pitchFamily="49" charset="0"/>
              </a:rPr>
              <a:t>endPeg</a:t>
            </a:r>
            <a:r>
              <a:rPr lang="en-US" altLang="en-US" sz="1400" b="1" dirty="0" smtClean="0">
                <a:latin typeface="Courier New" panose="02070309020205020404" pitchFamily="49" charset="0"/>
              </a:rPr>
              <a:t>);</a:t>
            </a:r>
          </a:p>
          <a:p>
            <a:pPr eaLnBrk="1" hangingPunct="1"/>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Move n - 1 rings from auxiliary peg to ending </a:t>
            </a:r>
            <a:r>
              <a:rPr lang="en-US" altLang="en-US" sz="1400" b="1" dirty="0" smtClean="0">
                <a:latin typeface="Courier New" panose="02070309020205020404" pitchFamily="49" charset="0"/>
              </a:rPr>
              <a:t>peg</a:t>
            </a: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doTowers</a:t>
            </a:r>
            <a:r>
              <a:rPr lang="en-US" altLang="en-US" sz="1400" b="1" dirty="0">
                <a:latin typeface="Courier New" panose="02070309020205020404" pitchFamily="49" charset="0"/>
              </a:rPr>
              <a:t>(n - 1, </a:t>
            </a:r>
            <a:r>
              <a:rPr lang="en-US" altLang="en-US" sz="1400" b="1" dirty="0" err="1">
                <a:latin typeface="Courier New" panose="02070309020205020404" pitchFamily="49" charset="0"/>
              </a:rPr>
              <a:t>auxPeg</a:t>
            </a:r>
            <a:r>
              <a:rPr lang="en-US" altLang="en-US" sz="1400" b="1" dirty="0">
                <a:latin typeface="Courier New" panose="02070309020205020404" pitchFamily="49" charset="0"/>
              </a:rPr>
              <a:t>, </a:t>
            </a:r>
            <a:r>
              <a:rPr lang="en-US" altLang="en-US" sz="1400" b="1" dirty="0" err="1">
                <a:latin typeface="Courier New" panose="02070309020205020404" pitchFamily="49" charset="0"/>
              </a:rPr>
              <a:t>startPeg</a:t>
            </a:r>
            <a:r>
              <a:rPr lang="en-US" altLang="en-US" sz="1400" b="1" dirty="0">
                <a:latin typeface="Courier New" panose="02070309020205020404" pitchFamily="49" charset="0"/>
              </a:rPr>
              <a:t>, </a:t>
            </a:r>
            <a:r>
              <a:rPr lang="en-US" altLang="en-US" sz="1400" b="1" dirty="0" err="1">
                <a:latin typeface="Courier New" panose="02070309020205020404" pitchFamily="49" charset="0"/>
              </a:rPr>
              <a:t>endPeg</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p:txBody>
      </p:sp>
    </p:spTree>
    <p:extLst>
      <p:ext uri="{BB962C8B-B14F-4D97-AF65-F5344CB8AC3E}">
        <p14:creationId xmlns:p14="http://schemas.microsoft.com/office/powerpoint/2010/main" val="21342043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z="4000" dirty="0" smtClean="0"/>
              <a:t>Code and Demo</a:t>
            </a:r>
          </a:p>
        </p:txBody>
      </p:sp>
      <p:sp>
        <p:nvSpPr>
          <p:cNvPr id="26627" name="Rectangle 3"/>
          <p:cNvSpPr>
            <a:spLocks noGrp="1" noChangeArrowheads="1"/>
          </p:cNvSpPr>
          <p:nvPr>
            <p:ph type="body" idx="1"/>
          </p:nvPr>
        </p:nvSpPr>
        <p:spPr>
          <a:xfrm>
            <a:off x="457200" y="1828800"/>
            <a:ext cx="8229600" cy="4297363"/>
          </a:xfrm>
        </p:spPr>
        <p:txBody>
          <a:bodyPr/>
          <a:lstStyle/>
          <a:p>
            <a:pPr eaLnBrk="1" hangingPunct="1"/>
            <a:r>
              <a:rPr lang="en-US" altLang="en-US" sz="2800" dirty="0" smtClean="0"/>
              <a:t>Instructors can now walk through the code contained in </a:t>
            </a:r>
            <a:r>
              <a:rPr lang="en-US" altLang="en-US" sz="2800" dirty="0" smtClean="0">
                <a:latin typeface="Courier New" panose="02070309020205020404" pitchFamily="49" charset="0"/>
                <a:cs typeface="Courier New" panose="02070309020205020404" pitchFamily="49" charset="0"/>
              </a:rPr>
              <a:t>Towers.java</a:t>
            </a:r>
            <a:r>
              <a:rPr lang="en-US" altLang="en-US" sz="2800" dirty="0" smtClean="0"/>
              <a:t> in the </a:t>
            </a:r>
            <a:r>
              <a:rPr lang="en-US" altLang="en-US" sz="2800" dirty="0" smtClean="0">
                <a:latin typeface="Courier New" panose="02070309020205020404" pitchFamily="49" charset="0"/>
                <a:cs typeface="Courier New" panose="02070309020205020404" pitchFamily="49" charset="0"/>
              </a:rPr>
              <a:t>ch03.apps</a:t>
            </a:r>
            <a:r>
              <a:rPr lang="en-US" altLang="en-US" sz="2800" dirty="0" smtClean="0"/>
              <a:t> package and demonstrate the running program.</a:t>
            </a:r>
          </a:p>
        </p:txBody>
      </p:sp>
    </p:spTree>
    <p:extLst>
      <p:ext uri="{BB962C8B-B14F-4D97-AF65-F5344CB8AC3E}">
        <p14:creationId xmlns:p14="http://schemas.microsoft.com/office/powerpoint/2010/main" val="27469935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3.6 Fractals</a:t>
            </a:r>
            <a:endParaRPr lang="en-US" sz="4000" dirty="0"/>
          </a:p>
        </p:txBody>
      </p:sp>
      <p:sp>
        <p:nvSpPr>
          <p:cNvPr id="3" name="Content Placeholder 2"/>
          <p:cNvSpPr>
            <a:spLocks noGrp="1"/>
          </p:cNvSpPr>
          <p:nvPr>
            <p:ph idx="1"/>
          </p:nvPr>
        </p:nvSpPr>
        <p:spPr>
          <a:xfrm>
            <a:off x="457200" y="1600200"/>
            <a:ext cx="4724400" cy="4525963"/>
          </a:xfrm>
        </p:spPr>
        <p:txBody>
          <a:bodyPr/>
          <a:lstStyle/>
          <a:p>
            <a:r>
              <a:rPr lang="en-US" sz="2800" dirty="0"/>
              <a:t>There are many different ways that </a:t>
            </a:r>
            <a:r>
              <a:rPr lang="en-US" sz="2800" dirty="0" smtClean="0"/>
              <a:t>people define </a:t>
            </a:r>
            <a:r>
              <a:rPr lang="en-US" sz="2800" dirty="0"/>
              <a:t>the term “fractal.” </a:t>
            </a:r>
            <a:endParaRPr lang="en-US" sz="2800" dirty="0" smtClean="0"/>
          </a:p>
          <a:p>
            <a:r>
              <a:rPr lang="en-US" sz="2800" dirty="0" smtClean="0"/>
              <a:t>For </a:t>
            </a:r>
            <a:r>
              <a:rPr lang="en-US" sz="2800" dirty="0"/>
              <a:t>our purposes we define a </a:t>
            </a:r>
            <a:r>
              <a:rPr lang="en-US" sz="2800" dirty="0" smtClean="0"/>
              <a:t>fractal </a:t>
            </a:r>
            <a:r>
              <a:rPr lang="en-US" sz="2800" dirty="0"/>
              <a:t>as an image that is composed of smaller versions of itself.</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2668" r="20723" b="23475"/>
          <a:stretch/>
        </p:blipFill>
        <p:spPr>
          <a:xfrm>
            <a:off x="5638800" y="1752600"/>
            <a:ext cx="2971801" cy="2971800"/>
          </a:xfrm>
          <a:prstGeom prst="rect">
            <a:avLst/>
          </a:prstGeom>
        </p:spPr>
      </p:pic>
    </p:spTree>
    <p:extLst>
      <p:ext uri="{BB962C8B-B14F-4D97-AF65-F5344CB8AC3E}">
        <p14:creationId xmlns:p14="http://schemas.microsoft.com/office/powerpoint/2010/main" val="14501660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z="4000" dirty="0" smtClean="0"/>
              <a:t>A T-Square Fractal</a:t>
            </a:r>
          </a:p>
        </p:txBody>
      </p:sp>
      <p:sp>
        <p:nvSpPr>
          <p:cNvPr id="26627" name="Rectangle 3"/>
          <p:cNvSpPr>
            <a:spLocks noGrp="1" noChangeArrowheads="1"/>
          </p:cNvSpPr>
          <p:nvPr>
            <p:ph type="body" idx="1"/>
          </p:nvPr>
        </p:nvSpPr>
        <p:spPr>
          <a:xfrm>
            <a:off x="457200" y="1600200"/>
            <a:ext cx="8229600" cy="4297363"/>
          </a:xfrm>
        </p:spPr>
        <p:txBody>
          <a:bodyPr/>
          <a:lstStyle/>
          <a:p>
            <a:pPr eaLnBrk="1" hangingPunct="1"/>
            <a:r>
              <a:rPr lang="en-US" altLang="en-US" sz="2800" dirty="0"/>
              <a:t>In the center of a square </a:t>
            </a:r>
            <a:r>
              <a:rPr lang="en-US" altLang="en-US" sz="2800" dirty="0" smtClean="0"/>
              <a:t>black* </a:t>
            </a:r>
            <a:r>
              <a:rPr lang="en-US" altLang="en-US" sz="2800" dirty="0"/>
              <a:t>canvas we draw a </a:t>
            </a:r>
            <a:r>
              <a:rPr lang="en-US" altLang="en-US" sz="2800" dirty="0" smtClean="0"/>
              <a:t>white* </a:t>
            </a:r>
            <a:r>
              <a:rPr lang="en-US" altLang="en-US" sz="2800" dirty="0"/>
              <a:t>square, one-quarter the size </a:t>
            </a:r>
            <a:r>
              <a:rPr lang="en-US" altLang="en-US" sz="2800" dirty="0" smtClean="0"/>
              <a:t>of the canvas: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83333" b="24403"/>
          <a:stretch/>
        </p:blipFill>
        <p:spPr>
          <a:xfrm>
            <a:off x="3124200" y="2819400"/>
            <a:ext cx="2971800" cy="2925572"/>
          </a:xfrm>
          <a:prstGeom prst="rect">
            <a:avLst/>
          </a:prstGeom>
        </p:spPr>
      </p:pic>
      <p:sp>
        <p:nvSpPr>
          <p:cNvPr id="2" name="TextBox 1"/>
          <p:cNvSpPr txBox="1"/>
          <p:nvPr/>
        </p:nvSpPr>
        <p:spPr>
          <a:xfrm>
            <a:off x="6516541" y="3124200"/>
            <a:ext cx="2582758" cy="1477328"/>
          </a:xfrm>
          <a:prstGeom prst="rect">
            <a:avLst/>
          </a:prstGeom>
          <a:noFill/>
        </p:spPr>
        <p:txBody>
          <a:bodyPr wrap="none" rtlCol="0">
            <a:spAutoFit/>
          </a:bodyPr>
          <a:lstStyle/>
          <a:p>
            <a:r>
              <a:rPr lang="en-US" dirty="0" smtClean="0"/>
              <a:t>*Although our publisher</a:t>
            </a:r>
          </a:p>
          <a:p>
            <a:r>
              <a:rPr lang="en-US" dirty="0" smtClean="0"/>
              <a:t>supplied figures are </a:t>
            </a:r>
          </a:p>
          <a:p>
            <a:r>
              <a:rPr lang="en-US" dirty="0" smtClean="0"/>
              <a:t>tinted blue, our code </a:t>
            </a:r>
          </a:p>
          <a:p>
            <a:r>
              <a:rPr lang="en-US" dirty="0" smtClean="0"/>
              <a:t>generates black and</a:t>
            </a:r>
          </a:p>
          <a:p>
            <a:r>
              <a:rPr lang="en-US" dirty="0" smtClean="0"/>
              <a:t>white images.</a:t>
            </a:r>
            <a:endParaRPr lang="en-US" dirty="0"/>
          </a:p>
        </p:txBody>
      </p:sp>
    </p:spTree>
    <p:extLst>
      <p:ext uri="{BB962C8B-B14F-4D97-AF65-F5344CB8AC3E}">
        <p14:creationId xmlns:p14="http://schemas.microsoft.com/office/powerpoint/2010/main" val="226504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z="4000" dirty="0" smtClean="0"/>
              <a:t>A T-Square Fractal</a:t>
            </a:r>
          </a:p>
        </p:txBody>
      </p:sp>
      <p:sp>
        <p:nvSpPr>
          <p:cNvPr id="26627" name="Rectangle 3"/>
          <p:cNvSpPr>
            <a:spLocks noGrp="1" noChangeArrowheads="1"/>
          </p:cNvSpPr>
          <p:nvPr>
            <p:ph type="body" idx="1"/>
          </p:nvPr>
        </p:nvSpPr>
        <p:spPr>
          <a:xfrm>
            <a:off x="457200" y="1295400"/>
            <a:ext cx="8229600" cy="4297363"/>
          </a:xfrm>
        </p:spPr>
        <p:txBody>
          <a:bodyPr/>
          <a:lstStyle/>
          <a:p>
            <a:pPr eaLnBrk="1" hangingPunct="1"/>
            <a:r>
              <a:rPr lang="en-US" altLang="en-US" sz="2800" dirty="0"/>
              <a:t> We then draw four more squares, each centered at a corner </a:t>
            </a:r>
            <a:r>
              <a:rPr lang="en-US" altLang="en-US" sz="2800" dirty="0" smtClean="0"/>
              <a:t>of </a:t>
            </a:r>
            <a:r>
              <a:rPr lang="en-US" altLang="en-US" sz="2800" dirty="0"/>
              <a:t>the original white square, each one-quarter the size of the original white square:</a:t>
            </a:r>
            <a:endParaRPr lang="en-US" altLang="en-US" sz="2800" dirty="0" smtClean="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296" r="62963" b="24403"/>
          <a:stretch/>
        </p:blipFill>
        <p:spPr>
          <a:xfrm>
            <a:off x="3124199" y="2819400"/>
            <a:ext cx="2806911" cy="2925792"/>
          </a:xfrm>
          <a:prstGeom prst="rect">
            <a:avLst/>
          </a:prstGeom>
        </p:spPr>
      </p:pic>
    </p:spTree>
    <p:extLst>
      <p:ext uri="{BB962C8B-B14F-4D97-AF65-F5344CB8AC3E}">
        <p14:creationId xmlns:p14="http://schemas.microsoft.com/office/powerpoint/2010/main" val="510052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z="4000" dirty="0" smtClean="0"/>
              <a:t>A T-Square Fractal</a:t>
            </a:r>
          </a:p>
        </p:txBody>
      </p:sp>
      <p:sp>
        <p:nvSpPr>
          <p:cNvPr id="26627" name="Rectangle 3"/>
          <p:cNvSpPr>
            <a:spLocks noGrp="1" noChangeArrowheads="1"/>
          </p:cNvSpPr>
          <p:nvPr>
            <p:ph type="body" idx="1"/>
          </p:nvPr>
        </p:nvSpPr>
        <p:spPr>
          <a:xfrm>
            <a:off x="457200" y="1295400"/>
            <a:ext cx="8229600" cy="4297363"/>
          </a:xfrm>
        </p:spPr>
        <p:txBody>
          <a:bodyPr/>
          <a:lstStyle/>
          <a:p>
            <a:pPr eaLnBrk="1" hangingPunct="1"/>
            <a:r>
              <a:rPr lang="en-US" altLang="en-US" sz="2800" dirty="0" smtClean="0"/>
              <a:t>For </a:t>
            </a:r>
            <a:r>
              <a:rPr lang="en-US" altLang="en-US" sz="2800" dirty="0"/>
              <a:t>each of these new squares </a:t>
            </a:r>
            <a:r>
              <a:rPr lang="en-US" altLang="en-US" sz="2800" dirty="0" smtClean="0"/>
              <a:t>we </a:t>
            </a:r>
            <a:r>
              <a:rPr lang="en-US" altLang="en-US" sz="2800" dirty="0"/>
              <a:t>do the same, </a:t>
            </a:r>
            <a:r>
              <a:rPr lang="en-US" altLang="en-US" sz="2800" dirty="0" smtClean="0"/>
              <a:t>(recursively) drawing </a:t>
            </a:r>
            <a:r>
              <a:rPr lang="en-US" altLang="en-US" sz="2800" dirty="0"/>
              <a:t>four squares of smaller size at each of their corners :</a:t>
            </a:r>
            <a:endParaRPr lang="en-US" altLang="en-US" sz="2800" dirty="0" smtClean="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1667" t="-1195" r="41666" b="24403"/>
          <a:stretch/>
        </p:blipFill>
        <p:spPr>
          <a:xfrm>
            <a:off x="3124200" y="2819400"/>
            <a:ext cx="2773363" cy="2773363"/>
          </a:xfrm>
          <a:prstGeom prst="rect">
            <a:avLst/>
          </a:prstGeom>
        </p:spPr>
      </p:pic>
    </p:spTree>
    <p:extLst>
      <p:ext uri="{BB962C8B-B14F-4D97-AF65-F5344CB8AC3E}">
        <p14:creationId xmlns:p14="http://schemas.microsoft.com/office/powerpoint/2010/main" val="12345135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z="4000" dirty="0" smtClean="0"/>
              <a:t>A T-Square Fractal</a:t>
            </a:r>
          </a:p>
        </p:txBody>
      </p:sp>
      <p:sp>
        <p:nvSpPr>
          <p:cNvPr id="26627" name="Rectangle 3"/>
          <p:cNvSpPr>
            <a:spLocks noGrp="1" noChangeArrowheads="1"/>
          </p:cNvSpPr>
          <p:nvPr>
            <p:ph type="body" idx="1"/>
          </p:nvPr>
        </p:nvSpPr>
        <p:spPr>
          <a:xfrm>
            <a:off x="457200" y="1295400"/>
            <a:ext cx="8229600" cy="4297363"/>
          </a:xfrm>
        </p:spPr>
        <p:txBody>
          <a:bodyPr/>
          <a:lstStyle/>
          <a:p>
            <a:pPr eaLnBrk="1" hangingPunct="1"/>
            <a:r>
              <a:rPr lang="en-US" altLang="en-US" sz="2800" dirty="0" smtClean="0"/>
              <a:t>And again: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2963" t="-1195" r="21296" b="24403"/>
          <a:stretch/>
        </p:blipFill>
        <p:spPr>
          <a:xfrm>
            <a:off x="3124200" y="2828730"/>
            <a:ext cx="2605044" cy="2758282"/>
          </a:xfrm>
          <a:prstGeom prst="rect">
            <a:avLst/>
          </a:prstGeom>
        </p:spPr>
      </p:pic>
    </p:spTree>
    <p:extLst>
      <p:ext uri="{BB962C8B-B14F-4D97-AF65-F5344CB8AC3E}">
        <p14:creationId xmlns:p14="http://schemas.microsoft.com/office/powerpoint/2010/main" val="30764697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z="4000" dirty="0" smtClean="0"/>
              <a:t>A T-Square Fractal</a:t>
            </a:r>
          </a:p>
        </p:txBody>
      </p:sp>
      <p:sp>
        <p:nvSpPr>
          <p:cNvPr id="26627" name="Rectangle 3"/>
          <p:cNvSpPr>
            <a:spLocks noGrp="1" noChangeArrowheads="1"/>
          </p:cNvSpPr>
          <p:nvPr>
            <p:ph type="body" idx="1"/>
          </p:nvPr>
        </p:nvSpPr>
        <p:spPr>
          <a:xfrm>
            <a:off x="457200" y="1295400"/>
            <a:ext cx="8229600" cy="4297363"/>
          </a:xfrm>
        </p:spPr>
        <p:txBody>
          <a:bodyPr/>
          <a:lstStyle/>
          <a:p>
            <a:pPr eaLnBrk="1" hangingPunct="1"/>
            <a:r>
              <a:rPr lang="en-US" altLang="en-US" sz="2800" dirty="0" smtClean="0"/>
              <a:t>And again: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3333" b="24403"/>
          <a:stretch/>
        </p:blipFill>
        <p:spPr>
          <a:xfrm>
            <a:off x="3048000" y="2911415"/>
            <a:ext cx="2733940" cy="2691412"/>
          </a:xfrm>
          <a:prstGeom prst="rect">
            <a:avLst/>
          </a:prstGeom>
        </p:spPr>
      </p:pic>
      <p:sp>
        <p:nvSpPr>
          <p:cNvPr id="2" name="TextBox 1"/>
          <p:cNvSpPr txBox="1"/>
          <p:nvPr/>
        </p:nvSpPr>
        <p:spPr>
          <a:xfrm>
            <a:off x="6553200" y="3886200"/>
            <a:ext cx="1890261" cy="923330"/>
          </a:xfrm>
          <a:prstGeom prst="rect">
            <a:avLst/>
          </a:prstGeom>
          <a:noFill/>
        </p:spPr>
        <p:txBody>
          <a:bodyPr wrap="none" rtlCol="0">
            <a:spAutoFit/>
          </a:bodyPr>
          <a:lstStyle/>
          <a:p>
            <a:r>
              <a:rPr lang="en-US" dirty="0" smtClean="0"/>
              <a:t>until </a:t>
            </a:r>
            <a:r>
              <a:rPr lang="en-US" dirty="0"/>
              <a:t>we can no </a:t>
            </a:r>
            <a:endParaRPr lang="en-US" dirty="0" smtClean="0"/>
          </a:p>
          <a:p>
            <a:r>
              <a:rPr lang="en-US" dirty="0" smtClean="0"/>
              <a:t>longer </a:t>
            </a:r>
            <a:r>
              <a:rPr lang="en-US" dirty="0"/>
              <a:t>draw any </a:t>
            </a:r>
            <a:endParaRPr lang="en-US" dirty="0" smtClean="0"/>
          </a:p>
          <a:p>
            <a:r>
              <a:rPr lang="en-US" dirty="0" smtClean="0"/>
              <a:t>more </a:t>
            </a:r>
            <a:r>
              <a:rPr lang="en-US" dirty="0"/>
              <a:t>squares</a:t>
            </a:r>
          </a:p>
        </p:txBody>
      </p:sp>
    </p:spTree>
    <p:extLst>
      <p:ext uri="{BB962C8B-B14F-4D97-AF65-F5344CB8AC3E}">
        <p14:creationId xmlns:p14="http://schemas.microsoft.com/office/powerpoint/2010/main" val="23741200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152400"/>
            <a:ext cx="8229600" cy="715962"/>
          </a:xfrm>
        </p:spPr>
        <p:txBody>
          <a:bodyPr/>
          <a:lstStyle/>
          <a:p>
            <a:pPr eaLnBrk="1" hangingPunct="1"/>
            <a:r>
              <a:rPr lang="en-US" altLang="en-US" sz="4000" dirty="0" smtClean="0"/>
              <a:t>Code and Demo</a:t>
            </a:r>
          </a:p>
        </p:txBody>
      </p:sp>
      <p:sp>
        <p:nvSpPr>
          <p:cNvPr id="26627" name="Rectangle 3"/>
          <p:cNvSpPr>
            <a:spLocks noGrp="1" noChangeArrowheads="1"/>
          </p:cNvSpPr>
          <p:nvPr>
            <p:ph type="body" idx="1"/>
          </p:nvPr>
        </p:nvSpPr>
        <p:spPr>
          <a:xfrm>
            <a:off x="435634" y="1219200"/>
            <a:ext cx="3886200" cy="4297363"/>
          </a:xfrm>
        </p:spPr>
        <p:txBody>
          <a:bodyPr/>
          <a:lstStyle/>
          <a:p>
            <a:pPr eaLnBrk="1" hangingPunct="1"/>
            <a:r>
              <a:rPr lang="en-US" altLang="en-US" sz="2000" dirty="0" smtClean="0"/>
              <a:t>Instructors can now walk through the code contained in </a:t>
            </a:r>
            <a:r>
              <a:rPr lang="en-US" altLang="en-US" sz="2000" dirty="0" smtClean="0">
                <a:latin typeface="Courier New" panose="02070309020205020404" pitchFamily="49" charset="0"/>
                <a:cs typeface="Courier New" panose="02070309020205020404" pitchFamily="49" charset="0"/>
              </a:rPr>
              <a:t>TSquare.java</a:t>
            </a:r>
            <a:r>
              <a:rPr lang="en-US" altLang="en-US" sz="2000" dirty="0" smtClean="0"/>
              <a:t> in the </a:t>
            </a:r>
            <a:r>
              <a:rPr lang="en-US" altLang="en-US" sz="2000" dirty="0" smtClean="0">
                <a:latin typeface="Courier New" panose="02070309020205020404" pitchFamily="49" charset="0"/>
                <a:cs typeface="Courier New" panose="02070309020205020404" pitchFamily="49" charset="0"/>
              </a:rPr>
              <a:t>ch03.fractals</a:t>
            </a:r>
            <a:r>
              <a:rPr lang="en-US" altLang="en-US" sz="2000" dirty="0" smtClean="0"/>
              <a:t> package and demonstrate the running program.</a:t>
            </a:r>
          </a:p>
          <a:p>
            <a:pPr eaLnBrk="1" hangingPunct="1"/>
            <a:r>
              <a:rPr lang="en-US" altLang="en-US" sz="2000" dirty="0" smtClean="0"/>
              <a:t>Be sure to also </a:t>
            </a:r>
            <a:r>
              <a:rPr lang="en-US" altLang="en-US" sz="2000" dirty="0"/>
              <a:t>check </a:t>
            </a:r>
            <a:r>
              <a:rPr lang="en-US" altLang="en-US" sz="2000" dirty="0" smtClean="0"/>
              <a:t>out</a:t>
            </a:r>
          </a:p>
          <a:p>
            <a:pPr lvl="1" eaLnBrk="1" hangingPunct="1"/>
            <a:r>
              <a:rPr lang="en-US" altLang="en-US" sz="1800" dirty="0" smtClean="0">
                <a:latin typeface="Courier New" panose="02070309020205020404" pitchFamily="49" charset="0"/>
                <a:cs typeface="Courier New" panose="02070309020205020404" pitchFamily="49" charset="0"/>
              </a:rPr>
              <a:t>TSquareThreshold.java</a:t>
            </a:r>
            <a:r>
              <a:rPr lang="en-US" altLang="en-US" sz="1800" dirty="0" smtClean="0"/>
              <a:t> that allows </a:t>
            </a:r>
            <a:r>
              <a:rPr lang="en-US" altLang="en-US" sz="1800" dirty="0"/>
              <a:t>the user to </a:t>
            </a:r>
            <a:r>
              <a:rPr lang="en-US" altLang="en-US" sz="1800" dirty="0" smtClean="0"/>
              <a:t>indicate </a:t>
            </a:r>
            <a:r>
              <a:rPr lang="en-US" altLang="en-US" sz="1800" dirty="0"/>
              <a:t>when to start </a:t>
            </a:r>
            <a:r>
              <a:rPr lang="en-US" altLang="en-US" sz="1800" dirty="0" smtClean="0"/>
              <a:t>stop </a:t>
            </a:r>
            <a:r>
              <a:rPr lang="en-US" altLang="en-US" sz="1800" dirty="0"/>
              <a:t>drawing </a:t>
            </a:r>
            <a:r>
              <a:rPr lang="en-US" altLang="en-US" sz="1800" dirty="0" smtClean="0"/>
              <a:t>squares</a:t>
            </a:r>
            <a:r>
              <a:rPr lang="en-US" altLang="en-US" sz="1800" dirty="0"/>
              <a:t> </a:t>
            </a:r>
            <a:endParaRPr lang="en-US" altLang="en-US" sz="1800" dirty="0" smtClean="0"/>
          </a:p>
          <a:p>
            <a:pPr lvl="1" eaLnBrk="1" hangingPunct="1"/>
            <a:r>
              <a:rPr lang="en-US" altLang="en-US" sz="1800" dirty="0" smtClean="0">
                <a:latin typeface="Courier New" panose="02070309020205020404" pitchFamily="49" charset="0"/>
                <a:cs typeface="Courier New" panose="02070309020205020404" pitchFamily="49" charset="0"/>
              </a:rPr>
              <a:t>TSquareGray.java</a:t>
            </a:r>
            <a:r>
              <a:rPr lang="en-US" altLang="en-US" sz="1800" dirty="0" smtClean="0"/>
              <a:t> that uses different gray scale levels for each </a:t>
            </a:r>
            <a:r>
              <a:rPr lang="en-US" altLang="en-US" sz="1800" dirty="0"/>
              <a:t>set of differently sized squares</a:t>
            </a:r>
            <a:endParaRPr lang="en-US" altLang="en-US" sz="18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605" y="1295499"/>
            <a:ext cx="4229595" cy="4571901"/>
          </a:xfrm>
          <a:prstGeom prst="rect">
            <a:avLst/>
          </a:prstGeom>
        </p:spPr>
      </p:pic>
    </p:spTree>
    <p:extLst>
      <p:ext uri="{BB962C8B-B14F-4D97-AF65-F5344CB8AC3E}">
        <p14:creationId xmlns:p14="http://schemas.microsoft.com/office/powerpoint/2010/main" val="546435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4000" dirty="0" smtClean="0"/>
              <a:t>Example: Calculate 4!</a:t>
            </a:r>
          </a:p>
        </p:txBody>
      </p:sp>
      <p:pic>
        <p:nvPicPr>
          <p:cNvPr id="6147" name="Picture 5" descr="37461_CH04_AIT05"/>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172200" y="4291013"/>
            <a:ext cx="2133600" cy="1544637"/>
          </a:xfrm>
          <a:noFill/>
        </p:spPr>
      </p:pic>
      <p:pic>
        <p:nvPicPr>
          <p:cNvPr id="6148" name="Picture 6" descr="37461_CH04_AIT03"/>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990600" y="1863725"/>
            <a:ext cx="1676400" cy="1217613"/>
          </a:xfrm>
          <a:noFill/>
        </p:spPr>
      </p:pic>
      <p:pic>
        <p:nvPicPr>
          <p:cNvPr id="6149" name="Picture 8" descr="37461_CH04_AIT04n"/>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505200" y="3124200"/>
            <a:ext cx="1828800" cy="1328738"/>
          </a:xfrm>
          <a:noFill/>
        </p:spPr>
      </p:pic>
      <p:sp>
        <p:nvSpPr>
          <p:cNvPr id="6150" name="AutoShape 10"/>
          <p:cNvSpPr>
            <a:spLocks noChangeArrowheads="1"/>
          </p:cNvSpPr>
          <p:nvPr/>
        </p:nvSpPr>
        <p:spPr bwMode="auto">
          <a:xfrm rot="10610610" flipH="1">
            <a:off x="1749425" y="3424238"/>
            <a:ext cx="685800" cy="609600"/>
          </a:xfrm>
          <a:custGeom>
            <a:avLst/>
            <a:gdLst>
              <a:gd name="T0" fmla="*/ 15247936 w 21600"/>
              <a:gd name="T1" fmla="*/ 0 h 21600"/>
              <a:gd name="T2" fmla="*/ 15247936 w 21600"/>
              <a:gd name="T3" fmla="*/ 9683778 h 21600"/>
              <a:gd name="T4" fmla="*/ 3263106 w 21600"/>
              <a:gd name="T5" fmla="*/ 17204267 h 21600"/>
              <a:gd name="T6" fmla="*/ 21774150 w 21600"/>
              <a:gd name="T7" fmla="*/ 484188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6151" name="AutoShape 11"/>
          <p:cNvSpPr>
            <a:spLocks noChangeArrowheads="1"/>
          </p:cNvSpPr>
          <p:nvPr/>
        </p:nvSpPr>
        <p:spPr bwMode="auto">
          <a:xfrm rot="10610610" flipH="1">
            <a:off x="4229100" y="4724400"/>
            <a:ext cx="685800" cy="609600"/>
          </a:xfrm>
          <a:custGeom>
            <a:avLst/>
            <a:gdLst>
              <a:gd name="T0" fmla="*/ 15247936 w 21600"/>
              <a:gd name="T1" fmla="*/ 0 h 21600"/>
              <a:gd name="T2" fmla="*/ 15247936 w 21600"/>
              <a:gd name="T3" fmla="*/ 9683778 h 21600"/>
              <a:gd name="T4" fmla="*/ 3263106 w 21600"/>
              <a:gd name="T5" fmla="*/ 17204267 h 21600"/>
              <a:gd name="T6" fmla="*/ 21774150 w 21600"/>
              <a:gd name="T7" fmla="*/ 484188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31685285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z="4000" dirty="0" smtClean="0"/>
              <a:t>3.7 Removing Recursion</a:t>
            </a:r>
          </a:p>
        </p:txBody>
      </p:sp>
      <p:sp>
        <p:nvSpPr>
          <p:cNvPr id="37891" name="Rectangle 3"/>
          <p:cNvSpPr>
            <a:spLocks noGrp="1" noChangeArrowheads="1"/>
          </p:cNvSpPr>
          <p:nvPr>
            <p:ph type="body" idx="1"/>
          </p:nvPr>
        </p:nvSpPr>
        <p:spPr/>
        <p:txBody>
          <a:bodyPr/>
          <a:lstStyle/>
          <a:p>
            <a:pPr eaLnBrk="1" hangingPunct="1"/>
            <a:r>
              <a:rPr lang="en-US" altLang="en-US" sz="2800" dirty="0" smtClean="0"/>
              <a:t>We consider two general techniques that are often substituted for recursion</a:t>
            </a:r>
          </a:p>
          <a:p>
            <a:pPr lvl="1" eaLnBrk="1" hangingPunct="1"/>
            <a:r>
              <a:rPr lang="en-US" altLang="en-US" sz="2400" dirty="0" smtClean="0"/>
              <a:t>iteration </a:t>
            </a:r>
          </a:p>
          <a:p>
            <a:pPr lvl="1" eaLnBrk="1" hangingPunct="1"/>
            <a:r>
              <a:rPr lang="en-US" altLang="en-US" sz="2400" dirty="0" smtClean="0"/>
              <a:t>stacking. </a:t>
            </a:r>
          </a:p>
          <a:p>
            <a:pPr eaLnBrk="1" hangingPunct="1"/>
            <a:r>
              <a:rPr lang="en-US" altLang="en-US" sz="2800" dirty="0" smtClean="0"/>
              <a:t>First we take a look at how recursion is implemented. </a:t>
            </a:r>
          </a:p>
          <a:p>
            <a:pPr lvl="1" eaLnBrk="1" hangingPunct="1"/>
            <a:r>
              <a:rPr lang="en-US" altLang="en-US" sz="2400" dirty="0" smtClean="0"/>
              <a:t>Understanding how recursion works helps us see how to develop non-recursive solutions.</a:t>
            </a:r>
          </a:p>
        </p:txBody>
      </p:sp>
    </p:spTree>
    <p:extLst>
      <p:ext uri="{BB962C8B-B14F-4D97-AF65-F5344CB8AC3E}">
        <p14:creationId xmlns:p14="http://schemas.microsoft.com/office/powerpoint/2010/main" val="29299844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z="4000" dirty="0" smtClean="0"/>
              <a:t>Static Storage Allocation</a:t>
            </a:r>
          </a:p>
        </p:txBody>
      </p:sp>
      <p:sp>
        <p:nvSpPr>
          <p:cNvPr id="38915" name="Rectangle 3"/>
          <p:cNvSpPr>
            <a:spLocks noGrp="1" noChangeArrowheads="1"/>
          </p:cNvSpPr>
          <p:nvPr>
            <p:ph type="body" idx="1"/>
          </p:nvPr>
        </p:nvSpPr>
        <p:spPr/>
        <p:txBody>
          <a:bodyPr/>
          <a:lstStyle/>
          <a:p>
            <a:pPr eaLnBrk="1" hangingPunct="1"/>
            <a:r>
              <a:rPr lang="en-US" altLang="en-US" sz="2800" dirty="0" smtClean="0"/>
              <a:t>A compiler that translates a high-level language program into machine code for execution on a computer must</a:t>
            </a:r>
          </a:p>
          <a:p>
            <a:pPr lvl="1" eaLnBrk="1" hangingPunct="1"/>
            <a:r>
              <a:rPr lang="en-US" altLang="en-US" sz="2400" dirty="0" smtClean="0"/>
              <a:t>Reserve space for the program variables.</a:t>
            </a:r>
          </a:p>
          <a:p>
            <a:pPr lvl="1" eaLnBrk="1" hangingPunct="1"/>
            <a:r>
              <a:rPr lang="en-US" altLang="en-US" sz="2400" dirty="0" smtClean="0"/>
              <a:t>Translate the high level executable statements into equivalent machine language statements.</a:t>
            </a:r>
          </a:p>
        </p:txBody>
      </p:sp>
    </p:spTree>
    <p:extLst>
      <p:ext uri="{BB962C8B-B14F-4D97-AF65-F5344CB8AC3E}">
        <p14:creationId xmlns:p14="http://schemas.microsoft.com/office/powerpoint/2010/main" val="972560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76200"/>
            <a:ext cx="8229600" cy="1143000"/>
          </a:xfrm>
        </p:spPr>
        <p:txBody>
          <a:bodyPr/>
          <a:lstStyle/>
          <a:p>
            <a:pPr eaLnBrk="1" hangingPunct="1"/>
            <a:r>
              <a:rPr lang="en-US" altLang="en-US" sz="4000" dirty="0" smtClean="0"/>
              <a:t>Example of Static Allocation</a:t>
            </a:r>
          </a:p>
        </p:txBody>
      </p:sp>
      <p:sp>
        <p:nvSpPr>
          <p:cNvPr id="39939" name="Text Box 4"/>
          <p:cNvSpPr txBox="1">
            <a:spLocks noChangeArrowheads="1"/>
          </p:cNvSpPr>
          <p:nvPr/>
        </p:nvSpPr>
        <p:spPr bwMode="auto">
          <a:xfrm>
            <a:off x="304800" y="1252268"/>
            <a:ext cx="8260595"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Consider the following program:</a:t>
            </a:r>
          </a:p>
          <a:p>
            <a:pPr eaLnBrk="1" hangingPunct="1"/>
            <a:endParaRPr lang="en-US" altLang="en-US" dirty="0"/>
          </a:p>
          <a:p>
            <a:pPr eaLnBrk="1" hangingPunct="1"/>
            <a:r>
              <a:rPr lang="en-US" altLang="en-US" sz="1400" dirty="0">
                <a:latin typeface="Courier New" panose="02070309020205020404" pitchFamily="49" charset="0"/>
              </a:rPr>
              <a:t>public class Kids</a:t>
            </a:r>
          </a:p>
          <a:p>
            <a:pPr eaLnBrk="1" hangingPunct="1"/>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private static int </a:t>
            </a:r>
            <a:r>
              <a:rPr lang="en-US" altLang="en-US" sz="1400" dirty="0" err="1">
                <a:latin typeface="Courier New" panose="02070309020205020404" pitchFamily="49" charset="0"/>
              </a:rPr>
              <a:t>countKids</a:t>
            </a:r>
            <a:r>
              <a:rPr lang="en-US" altLang="en-US" sz="1400" dirty="0">
                <a:latin typeface="Courier New" panose="02070309020205020404" pitchFamily="49" charset="0"/>
              </a:rPr>
              <a:t>(int </a:t>
            </a:r>
            <a:r>
              <a:rPr lang="en-US" altLang="en-US" sz="1400" dirty="0" err="1">
                <a:latin typeface="Courier New" panose="02070309020205020404" pitchFamily="49" charset="0"/>
              </a:rPr>
              <a:t>girlCount</a:t>
            </a:r>
            <a:r>
              <a:rPr lang="en-US" altLang="en-US" sz="1400" dirty="0">
                <a:latin typeface="Courier New" panose="02070309020205020404" pitchFamily="49" charset="0"/>
              </a:rPr>
              <a:t>, int </a:t>
            </a:r>
            <a:r>
              <a:rPr lang="en-US" altLang="en-US" sz="1400" dirty="0" err="1">
                <a:latin typeface="Courier New" panose="02070309020205020404" pitchFamily="49" charset="0"/>
              </a:rPr>
              <a:t>boyCount</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a:t>
            </a:r>
          </a:p>
          <a:p>
            <a:pPr eaLnBrk="1" hangingPunct="1"/>
            <a:r>
              <a:rPr lang="en-US" altLang="en-US" sz="1400" dirty="0">
                <a:latin typeface="Courier New" panose="02070309020205020404" pitchFamily="49" charset="0"/>
              </a:rPr>
              <a:t>    int </a:t>
            </a:r>
            <a:r>
              <a:rPr lang="en-US" altLang="en-US" sz="1400" dirty="0" err="1">
                <a:latin typeface="Courier New" panose="02070309020205020404" pitchFamily="49" charset="0"/>
              </a:rPr>
              <a:t>totalKids</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 . .</a:t>
            </a:r>
          </a:p>
          <a:p>
            <a:pPr eaLnBrk="1" hangingPunct="1"/>
            <a:r>
              <a:rPr lang="en-US" altLang="en-US" sz="1400" dirty="0">
                <a:latin typeface="Courier New" panose="02070309020205020404" pitchFamily="49" charset="0"/>
              </a:rPr>
              <a:t>  }</a:t>
            </a:r>
          </a:p>
          <a:p>
            <a:pPr eaLnBrk="1" hangingPunct="1"/>
            <a:endParaRPr lang="en-US" altLang="en-US" sz="1400" dirty="0">
              <a:latin typeface="Courier New" panose="02070309020205020404" pitchFamily="49" charset="0"/>
            </a:endParaRPr>
          </a:p>
          <a:p>
            <a:pPr eaLnBrk="1" hangingPunct="1"/>
            <a:r>
              <a:rPr lang="en-US" altLang="en-US" sz="1400" dirty="0">
                <a:latin typeface="Courier New" panose="02070309020205020404" pitchFamily="49" charset="0"/>
              </a:rPr>
              <a:t>  public static void main(String[] args) </a:t>
            </a:r>
          </a:p>
          <a:p>
            <a:pPr eaLnBrk="1" hangingPunct="1"/>
            <a:r>
              <a:rPr lang="en-US" altLang="en-US" sz="1400" dirty="0">
                <a:latin typeface="Courier New" panose="02070309020205020404" pitchFamily="49" charset="0"/>
              </a:rPr>
              <a:t>  { </a:t>
            </a:r>
          </a:p>
          <a:p>
            <a:pPr eaLnBrk="1" hangingPunct="1"/>
            <a:r>
              <a:rPr lang="en-US" altLang="en-US" sz="1400" dirty="0">
                <a:latin typeface="Courier New" panose="02070309020205020404" pitchFamily="49" charset="0"/>
              </a:rPr>
              <a:t>    int </a:t>
            </a:r>
            <a:r>
              <a:rPr lang="en-US" altLang="en-US" sz="1400" dirty="0" err="1">
                <a:latin typeface="Courier New" panose="02070309020205020404" pitchFamily="49" charset="0"/>
              </a:rPr>
              <a:t>numGirls</a:t>
            </a:r>
            <a:r>
              <a:rPr lang="en-US" altLang="en-US" sz="1400" dirty="0">
                <a:latin typeface="Courier New" panose="02070309020205020404" pitchFamily="49" charset="0"/>
              </a:rPr>
              <a:t>; int </a:t>
            </a:r>
            <a:r>
              <a:rPr lang="en-US" altLang="en-US" sz="1400" dirty="0" err="1">
                <a:latin typeface="Courier New" panose="02070309020205020404" pitchFamily="49" charset="0"/>
              </a:rPr>
              <a:t>numBoys</a:t>
            </a:r>
            <a:r>
              <a:rPr lang="en-US" altLang="en-US" sz="1400" dirty="0">
                <a:latin typeface="Courier New" panose="02070309020205020404" pitchFamily="49" charset="0"/>
              </a:rPr>
              <a:t>; int </a:t>
            </a:r>
            <a:r>
              <a:rPr lang="en-US" altLang="en-US" sz="1400" dirty="0" err="1">
                <a:latin typeface="Courier New" panose="02070309020205020404" pitchFamily="49" charset="0"/>
              </a:rPr>
              <a:t>numChildren</a:t>
            </a:r>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 . .</a:t>
            </a:r>
          </a:p>
          <a:p>
            <a:pPr eaLnBrk="1" hangingPunct="1"/>
            <a:r>
              <a:rPr lang="en-US" altLang="en-US" sz="1400" dirty="0">
                <a:latin typeface="Courier New" panose="02070309020205020404" pitchFamily="49" charset="0"/>
              </a:rPr>
              <a:t>  } </a:t>
            </a:r>
          </a:p>
          <a:p>
            <a:pPr eaLnBrk="1" hangingPunct="1"/>
            <a:r>
              <a:rPr lang="en-US" altLang="en-US" sz="1400" dirty="0">
                <a:latin typeface="Courier New" panose="02070309020205020404" pitchFamily="49" charset="0"/>
              </a:rPr>
              <a:t>}</a:t>
            </a:r>
          </a:p>
          <a:p>
            <a:pPr eaLnBrk="1" hangingPunct="1"/>
            <a:endParaRPr lang="en-US" altLang="en-US" sz="1400" dirty="0">
              <a:latin typeface="Courier New" panose="02070309020205020404" pitchFamily="49" charset="0"/>
            </a:endParaRPr>
          </a:p>
          <a:p>
            <a:pPr eaLnBrk="1" hangingPunct="1"/>
            <a:r>
              <a:rPr lang="en-US" altLang="en-US" dirty="0"/>
              <a:t>A compiler could create two separate machine code units for this program, </a:t>
            </a:r>
          </a:p>
          <a:p>
            <a:pPr eaLnBrk="1" hangingPunct="1"/>
            <a:r>
              <a:rPr lang="en-US" altLang="en-US" dirty="0"/>
              <a:t>one for the </a:t>
            </a:r>
            <a:r>
              <a:rPr lang="en-US" altLang="en-US" dirty="0" err="1">
                <a:latin typeface="Courier New" panose="02070309020205020404" pitchFamily="49" charset="0"/>
                <a:cs typeface="Courier New" panose="02070309020205020404" pitchFamily="49" charset="0"/>
              </a:rPr>
              <a:t>countKids</a:t>
            </a:r>
            <a:r>
              <a:rPr lang="en-US" altLang="en-US" dirty="0"/>
              <a:t> method and one for the main method. Each unit would </a:t>
            </a:r>
          </a:p>
          <a:p>
            <a:pPr eaLnBrk="1" hangingPunct="1"/>
            <a:r>
              <a:rPr lang="en-US" altLang="en-US" dirty="0"/>
              <a:t>include space for its variables plus the sequence of machine language </a:t>
            </a:r>
          </a:p>
          <a:p>
            <a:pPr eaLnBrk="1" hangingPunct="1"/>
            <a:r>
              <a:rPr lang="en-US" altLang="en-US" dirty="0"/>
              <a:t>statements that implement its high-level code. </a:t>
            </a:r>
          </a:p>
        </p:txBody>
      </p:sp>
    </p:spTree>
    <p:extLst>
      <p:ext uri="{BB962C8B-B14F-4D97-AF65-F5344CB8AC3E}">
        <p14:creationId xmlns:p14="http://schemas.microsoft.com/office/powerpoint/2010/main" val="11288668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sz="4000" dirty="0" smtClean="0"/>
              <a:t>Limitations of static allocation</a:t>
            </a:r>
          </a:p>
        </p:txBody>
      </p:sp>
      <p:sp>
        <p:nvSpPr>
          <p:cNvPr id="40963" name="Rectangle 3"/>
          <p:cNvSpPr>
            <a:spLocks noGrp="1" noChangeArrowheads="1"/>
          </p:cNvSpPr>
          <p:nvPr>
            <p:ph type="body" idx="1"/>
          </p:nvPr>
        </p:nvSpPr>
        <p:spPr/>
        <p:txBody>
          <a:bodyPr/>
          <a:lstStyle/>
          <a:p>
            <a:pPr eaLnBrk="1" hangingPunct="1">
              <a:lnSpc>
                <a:spcPct val="80000"/>
              </a:lnSpc>
            </a:pPr>
            <a:r>
              <a:rPr lang="en-US" altLang="en-US" sz="2800" dirty="0" smtClean="0"/>
              <a:t>Static allocation like this is the simplest approach possible. But it does not support recursion. </a:t>
            </a:r>
          </a:p>
          <a:p>
            <a:pPr eaLnBrk="1" hangingPunct="1">
              <a:lnSpc>
                <a:spcPct val="80000"/>
              </a:lnSpc>
            </a:pPr>
            <a:r>
              <a:rPr lang="en-US" altLang="en-US" sz="2800" dirty="0" smtClean="0"/>
              <a:t>The space for the </a:t>
            </a:r>
            <a:r>
              <a:rPr lang="en-US" altLang="en-US" sz="2800" dirty="0" err="1" smtClean="0">
                <a:latin typeface="Courier New" panose="02070309020205020404" pitchFamily="49" charset="0"/>
                <a:cs typeface="Courier New" panose="02070309020205020404" pitchFamily="49" charset="0"/>
              </a:rPr>
              <a:t>countKids</a:t>
            </a:r>
            <a:r>
              <a:rPr lang="en-US" altLang="en-US" sz="2800" dirty="0" smtClean="0"/>
              <a:t> method is assigned to it at compile time. This works fine when the method will be called once and then always return before it is called again. But a recursive method can be called again and again before it returns. Where do the second and subsequent calls find space for their parameters and local variables? </a:t>
            </a:r>
          </a:p>
          <a:p>
            <a:pPr eaLnBrk="1" hangingPunct="1">
              <a:lnSpc>
                <a:spcPct val="80000"/>
              </a:lnSpc>
            </a:pPr>
            <a:r>
              <a:rPr lang="en-US" altLang="en-US" sz="2800" dirty="0" smtClean="0"/>
              <a:t>Therefore dynamic storage allocation is needed.</a:t>
            </a:r>
          </a:p>
        </p:txBody>
      </p:sp>
    </p:spTree>
    <p:extLst>
      <p:ext uri="{BB962C8B-B14F-4D97-AF65-F5344CB8AC3E}">
        <p14:creationId xmlns:p14="http://schemas.microsoft.com/office/powerpoint/2010/main" val="25740799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274638"/>
            <a:ext cx="8229600" cy="868362"/>
          </a:xfrm>
        </p:spPr>
        <p:txBody>
          <a:bodyPr/>
          <a:lstStyle/>
          <a:p>
            <a:pPr eaLnBrk="1" hangingPunct="1"/>
            <a:r>
              <a:rPr lang="en-US" altLang="en-US" sz="4000" dirty="0" smtClean="0"/>
              <a:t>Dynamic Storage Allocation</a:t>
            </a:r>
          </a:p>
        </p:txBody>
      </p:sp>
      <p:sp>
        <p:nvSpPr>
          <p:cNvPr id="41987" name="Rectangle 3"/>
          <p:cNvSpPr>
            <a:spLocks noGrp="1" noChangeArrowheads="1"/>
          </p:cNvSpPr>
          <p:nvPr>
            <p:ph type="body" idx="1"/>
          </p:nvPr>
        </p:nvSpPr>
        <p:spPr>
          <a:xfrm>
            <a:off x="457200" y="1371600"/>
            <a:ext cx="8229600" cy="5029200"/>
          </a:xfrm>
        </p:spPr>
        <p:txBody>
          <a:bodyPr/>
          <a:lstStyle/>
          <a:p>
            <a:pPr eaLnBrk="1" hangingPunct="1">
              <a:lnSpc>
                <a:spcPct val="90000"/>
              </a:lnSpc>
            </a:pPr>
            <a:r>
              <a:rPr lang="en-US" altLang="en-US" sz="2800" dirty="0" smtClean="0"/>
              <a:t>Dynamic storage allocation provides memory space for a method when it is called. </a:t>
            </a:r>
          </a:p>
          <a:p>
            <a:pPr eaLnBrk="1" hangingPunct="1">
              <a:lnSpc>
                <a:spcPct val="90000"/>
              </a:lnSpc>
            </a:pPr>
            <a:r>
              <a:rPr lang="en-US" altLang="en-US" sz="2800" dirty="0" smtClean="0"/>
              <a:t>When a method is invoked, it needs space to keep its parameters, its local variables, and the return address (the address in the calling code to which the computer returns when the method completes its execution). </a:t>
            </a:r>
          </a:p>
          <a:p>
            <a:pPr eaLnBrk="1" hangingPunct="1">
              <a:lnSpc>
                <a:spcPct val="90000"/>
              </a:lnSpc>
            </a:pPr>
            <a:r>
              <a:rPr lang="en-US" altLang="en-US" sz="2800" dirty="0" smtClean="0"/>
              <a:t>This space is called an </a:t>
            </a:r>
            <a:r>
              <a:rPr lang="en-US" altLang="en-US" sz="2800" b="1" dirty="0" smtClean="0"/>
              <a:t>activation record</a:t>
            </a:r>
            <a:r>
              <a:rPr lang="en-US" altLang="en-US" sz="2800" dirty="0" smtClean="0"/>
              <a:t> or </a:t>
            </a:r>
            <a:r>
              <a:rPr lang="en-US" altLang="en-US" sz="2800" b="1" dirty="0" smtClean="0"/>
              <a:t>stack frame</a:t>
            </a:r>
            <a:r>
              <a:rPr lang="en-US" altLang="en-US" sz="2800" dirty="0" smtClean="0"/>
              <a:t>. </a:t>
            </a:r>
            <a:endParaRPr lang="en-US" altLang="en-US" sz="2800" b="1" dirty="0" smtClean="0"/>
          </a:p>
        </p:txBody>
      </p:sp>
    </p:spTree>
    <p:extLst>
      <p:ext uri="{BB962C8B-B14F-4D97-AF65-F5344CB8AC3E}">
        <p14:creationId xmlns:p14="http://schemas.microsoft.com/office/powerpoint/2010/main" val="36732629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274638"/>
            <a:ext cx="8229600" cy="792162"/>
          </a:xfrm>
        </p:spPr>
        <p:txBody>
          <a:bodyPr/>
          <a:lstStyle/>
          <a:p>
            <a:pPr eaLnBrk="1" hangingPunct="1"/>
            <a:r>
              <a:rPr lang="en-US" altLang="en-US" sz="4000" dirty="0" smtClean="0"/>
              <a:t>Dynamic Storage Allocation</a:t>
            </a:r>
          </a:p>
        </p:txBody>
      </p:sp>
      <p:pic>
        <p:nvPicPr>
          <p:cNvPr id="43011" name="Picture 6" descr="37461_CH04_AIT2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162300" y="2384425"/>
            <a:ext cx="2819400" cy="1044575"/>
          </a:xfrm>
          <a:noFill/>
        </p:spPr>
      </p:pic>
      <p:sp>
        <p:nvSpPr>
          <p:cNvPr id="43012" name="Text Box 5"/>
          <p:cNvSpPr txBox="1">
            <a:spLocks noChangeArrowheads="1"/>
          </p:cNvSpPr>
          <p:nvPr/>
        </p:nvSpPr>
        <p:spPr bwMode="auto">
          <a:xfrm>
            <a:off x="533400" y="1219200"/>
            <a:ext cx="652935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Consider a program whose </a:t>
            </a:r>
            <a:r>
              <a:rPr lang="en-US" altLang="en-US" dirty="0">
                <a:latin typeface="Courier New" panose="02070309020205020404" pitchFamily="49" charset="0"/>
                <a:cs typeface="Courier New" panose="02070309020205020404" pitchFamily="49" charset="0"/>
              </a:rPr>
              <a:t>main</a:t>
            </a:r>
            <a:r>
              <a:rPr lang="en-US" altLang="en-US" dirty="0"/>
              <a:t> method calls </a:t>
            </a:r>
            <a:r>
              <a:rPr lang="en-US" altLang="en-US" dirty="0">
                <a:latin typeface="Courier New" panose="02070309020205020404" pitchFamily="49" charset="0"/>
                <a:cs typeface="Courier New" panose="02070309020205020404" pitchFamily="49" charset="0"/>
              </a:rPr>
              <a:t>proc1</a:t>
            </a:r>
            <a:r>
              <a:rPr lang="en-US" altLang="en-US" dirty="0"/>
              <a:t>, </a:t>
            </a:r>
          </a:p>
          <a:p>
            <a:pPr eaLnBrk="1" hangingPunct="1"/>
            <a:r>
              <a:rPr lang="en-US" altLang="en-US" dirty="0"/>
              <a:t>which then calls </a:t>
            </a:r>
            <a:r>
              <a:rPr lang="en-US" altLang="en-US" dirty="0">
                <a:latin typeface="Courier New" panose="02070309020205020404" pitchFamily="49" charset="0"/>
                <a:cs typeface="Courier New" panose="02070309020205020404" pitchFamily="49" charset="0"/>
              </a:rPr>
              <a:t>proc2</a:t>
            </a:r>
            <a:r>
              <a:rPr lang="en-US" altLang="en-US" dirty="0"/>
              <a:t>. When the program begins executing, </a:t>
            </a:r>
          </a:p>
          <a:p>
            <a:pPr eaLnBrk="1" hangingPunct="1"/>
            <a:r>
              <a:rPr lang="en-US" altLang="en-US" dirty="0"/>
              <a:t>the “main” activation record is generated:</a:t>
            </a:r>
          </a:p>
        </p:txBody>
      </p:sp>
      <p:sp>
        <p:nvSpPr>
          <p:cNvPr id="43013" name="Text Box 8"/>
          <p:cNvSpPr txBox="1">
            <a:spLocks noChangeArrowheads="1"/>
          </p:cNvSpPr>
          <p:nvPr/>
        </p:nvSpPr>
        <p:spPr bwMode="auto">
          <a:xfrm>
            <a:off x="609600" y="3886200"/>
            <a:ext cx="70936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At the first method call, an activation record is generated for </a:t>
            </a:r>
            <a:r>
              <a:rPr lang="en-US" altLang="en-US" dirty="0">
                <a:latin typeface="Courier New" panose="02070309020205020404" pitchFamily="49" charset="0"/>
                <a:cs typeface="Courier New" panose="02070309020205020404" pitchFamily="49" charset="0"/>
              </a:rPr>
              <a:t>proc1</a:t>
            </a:r>
            <a:r>
              <a:rPr lang="en-US" altLang="en-US" dirty="0"/>
              <a:t>:</a:t>
            </a:r>
          </a:p>
        </p:txBody>
      </p:sp>
      <p:pic>
        <p:nvPicPr>
          <p:cNvPr id="43014" name="Picture 9" descr="37461_CH04_AIT2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3086100" y="4648200"/>
            <a:ext cx="2971800" cy="1476375"/>
          </a:xfrm>
          <a:noFill/>
        </p:spPr>
      </p:pic>
    </p:spTree>
    <p:extLst>
      <p:ext uri="{BB962C8B-B14F-4D97-AF65-F5344CB8AC3E}">
        <p14:creationId xmlns:p14="http://schemas.microsoft.com/office/powerpoint/2010/main" val="32237956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06392"/>
            <a:ext cx="8229600" cy="1143000"/>
          </a:xfrm>
        </p:spPr>
        <p:txBody>
          <a:bodyPr/>
          <a:lstStyle/>
          <a:p>
            <a:pPr eaLnBrk="1" hangingPunct="1"/>
            <a:r>
              <a:rPr lang="en-US" altLang="en-US" sz="4000" dirty="0" smtClean="0"/>
              <a:t>Dynamic Storage Allocation</a:t>
            </a:r>
          </a:p>
        </p:txBody>
      </p:sp>
      <p:pic>
        <p:nvPicPr>
          <p:cNvPr id="44035" name="Picture 9" descr="37461_CH04_AIT26"/>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933700" y="2209800"/>
            <a:ext cx="3276600" cy="1841500"/>
          </a:xfrm>
          <a:noFill/>
        </p:spPr>
      </p:pic>
      <p:sp>
        <p:nvSpPr>
          <p:cNvPr id="44036" name="Text Box 4"/>
          <p:cNvSpPr txBox="1">
            <a:spLocks noChangeArrowheads="1"/>
          </p:cNvSpPr>
          <p:nvPr/>
        </p:nvSpPr>
        <p:spPr bwMode="auto">
          <a:xfrm>
            <a:off x="528797" y="1170454"/>
            <a:ext cx="81580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When </a:t>
            </a:r>
            <a:r>
              <a:rPr lang="en-US" altLang="en-US" dirty="0">
                <a:latin typeface="Courier New" panose="02070309020205020404" pitchFamily="49" charset="0"/>
                <a:cs typeface="Courier New" panose="02070309020205020404" pitchFamily="49" charset="0"/>
              </a:rPr>
              <a:t>proc2</a:t>
            </a:r>
            <a:r>
              <a:rPr lang="en-US" altLang="en-US" dirty="0"/>
              <a:t> is called from within </a:t>
            </a:r>
            <a:r>
              <a:rPr lang="en-US" altLang="en-US" dirty="0">
                <a:latin typeface="Courier New" panose="02070309020205020404" pitchFamily="49" charset="0"/>
                <a:cs typeface="Courier New" panose="02070309020205020404" pitchFamily="49" charset="0"/>
              </a:rPr>
              <a:t>proc1</a:t>
            </a:r>
            <a:r>
              <a:rPr lang="en-US" altLang="en-US" dirty="0"/>
              <a:t>, its activation record is generated. </a:t>
            </a:r>
          </a:p>
          <a:p>
            <a:pPr eaLnBrk="1" hangingPunct="1"/>
            <a:r>
              <a:rPr lang="en-US" altLang="en-US" dirty="0"/>
              <a:t>Because </a:t>
            </a:r>
            <a:r>
              <a:rPr lang="en-US" altLang="en-US" dirty="0">
                <a:latin typeface="Courier New" panose="02070309020205020404" pitchFamily="49" charset="0"/>
                <a:cs typeface="Courier New" panose="02070309020205020404" pitchFamily="49" charset="0"/>
              </a:rPr>
              <a:t>proc1</a:t>
            </a:r>
            <a:r>
              <a:rPr lang="en-US" altLang="en-US" dirty="0"/>
              <a:t> has not finished executing, its activation record is still around:</a:t>
            </a:r>
          </a:p>
        </p:txBody>
      </p:sp>
      <p:sp>
        <p:nvSpPr>
          <p:cNvPr id="44037" name="Text Box 11"/>
          <p:cNvSpPr txBox="1">
            <a:spLocks noChangeArrowheads="1"/>
          </p:cNvSpPr>
          <p:nvPr/>
        </p:nvSpPr>
        <p:spPr bwMode="auto">
          <a:xfrm>
            <a:off x="762000" y="4191000"/>
            <a:ext cx="68627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When </a:t>
            </a:r>
            <a:r>
              <a:rPr lang="en-US" altLang="en-US" dirty="0">
                <a:latin typeface="Courier New" panose="02070309020205020404" pitchFamily="49" charset="0"/>
                <a:cs typeface="Courier New" panose="02070309020205020404" pitchFamily="49" charset="0"/>
              </a:rPr>
              <a:t>proc2</a:t>
            </a:r>
            <a:r>
              <a:rPr lang="en-US" altLang="en-US" dirty="0"/>
              <a:t> finishes executing, its activation record is released: </a:t>
            </a:r>
          </a:p>
        </p:txBody>
      </p:sp>
      <p:pic>
        <p:nvPicPr>
          <p:cNvPr id="44038" name="Picture 12" descr="37461_CH04_AIT2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3048000" y="4876800"/>
            <a:ext cx="3048000" cy="1514475"/>
          </a:xfrm>
          <a:noFill/>
        </p:spPr>
      </p:pic>
    </p:spTree>
    <p:extLst>
      <p:ext uri="{BB962C8B-B14F-4D97-AF65-F5344CB8AC3E}">
        <p14:creationId xmlns:p14="http://schemas.microsoft.com/office/powerpoint/2010/main" val="42210119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z="4000" dirty="0" smtClean="0"/>
              <a:t>Dynamic Storage Allocation</a:t>
            </a:r>
          </a:p>
        </p:txBody>
      </p:sp>
      <p:sp>
        <p:nvSpPr>
          <p:cNvPr id="45059" name="Rectangle 3"/>
          <p:cNvSpPr>
            <a:spLocks noGrp="1" noChangeArrowheads="1"/>
          </p:cNvSpPr>
          <p:nvPr>
            <p:ph type="body" idx="1"/>
          </p:nvPr>
        </p:nvSpPr>
        <p:spPr/>
        <p:txBody>
          <a:bodyPr/>
          <a:lstStyle/>
          <a:p>
            <a:pPr eaLnBrk="1" hangingPunct="1">
              <a:lnSpc>
                <a:spcPct val="80000"/>
              </a:lnSpc>
            </a:pPr>
            <a:r>
              <a:rPr lang="en-US" altLang="en-US" sz="2400" dirty="0" smtClean="0"/>
              <a:t>The order of activation follows the Last-In-First-Out rule. </a:t>
            </a:r>
          </a:p>
          <a:p>
            <a:pPr eaLnBrk="1" hangingPunct="1">
              <a:lnSpc>
                <a:spcPct val="80000"/>
              </a:lnSpc>
            </a:pPr>
            <a:r>
              <a:rPr lang="en-US" altLang="en-US" sz="2400" b="1" dirty="0" smtClean="0"/>
              <a:t>Run-time or system stack  </a:t>
            </a:r>
            <a:r>
              <a:rPr lang="en-US" altLang="en-US" sz="2400" dirty="0" smtClean="0"/>
              <a:t>A system data structure that keeps track of activation records during the execution of a program</a:t>
            </a:r>
          </a:p>
          <a:p>
            <a:pPr eaLnBrk="1" hangingPunct="1">
              <a:lnSpc>
                <a:spcPct val="80000"/>
              </a:lnSpc>
            </a:pPr>
            <a:r>
              <a:rPr lang="en-US" altLang="en-US" sz="2400" dirty="0" smtClean="0"/>
              <a:t>Each nested level of method invocation adds another activation record to the stack. As each method completes its execution, its activation record is popped from the stack. Recursive method calls, like calls to any other method, cause a new activation record to be generated. </a:t>
            </a:r>
          </a:p>
          <a:p>
            <a:pPr eaLnBrk="1" hangingPunct="1">
              <a:lnSpc>
                <a:spcPct val="80000"/>
              </a:lnSpc>
            </a:pPr>
            <a:r>
              <a:rPr lang="en-US" altLang="en-US" sz="2400" b="1" dirty="0" smtClean="0"/>
              <a:t>Depth of recursion  </a:t>
            </a:r>
            <a:r>
              <a:rPr lang="en-US" altLang="en-US" sz="2400" dirty="0" smtClean="0"/>
              <a:t>The number of activation records on the system stack, associated with a given a recursive method</a:t>
            </a:r>
          </a:p>
        </p:txBody>
      </p:sp>
    </p:spTree>
    <p:extLst>
      <p:ext uri="{BB962C8B-B14F-4D97-AF65-F5344CB8AC3E}">
        <p14:creationId xmlns:p14="http://schemas.microsoft.com/office/powerpoint/2010/main" val="20055439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z="4000" dirty="0" smtClean="0"/>
              <a:t>Removing Recursion - Iteration</a:t>
            </a:r>
          </a:p>
        </p:txBody>
      </p:sp>
      <p:sp>
        <p:nvSpPr>
          <p:cNvPr id="46083" name="Rectangle 3"/>
          <p:cNvSpPr>
            <a:spLocks noGrp="1" noChangeArrowheads="1"/>
          </p:cNvSpPr>
          <p:nvPr>
            <p:ph type="body" idx="1"/>
          </p:nvPr>
        </p:nvSpPr>
        <p:spPr/>
        <p:txBody>
          <a:bodyPr/>
          <a:lstStyle/>
          <a:p>
            <a:pPr eaLnBrk="1" hangingPunct="1">
              <a:lnSpc>
                <a:spcPct val="90000"/>
              </a:lnSpc>
            </a:pPr>
            <a:r>
              <a:rPr lang="en-US" altLang="en-US" sz="2400" dirty="0" smtClean="0"/>
              <a:t>Suppose the recursive call is the last action executed in a recursive method (tail recursion)</a:t>
            </a:r>
          </a:p>
          <a:p>
            <a:pPr lvl="1" eaLnBrk="1" hangingPunct="1">
              <a:lnSpc>
                <a:spcPct val="90000"/>
              </a:lnSpc>
            </a:pPr>
            <a:r>
              <a:rPr lang="en-US" altLang="en-US" sz="2000" dirty="0" smtClean="0"/>
              <a:t>The recursive call causes an activation record to be put on the run-time stack to contain the invoked method’s arguments and local variables. </a:t>
            </a:r>
          </a:p>
          <a:p>
            <a:pPr lvl="1" eaLnBrk="1" hangingPunct="1">
              <a:lnSpc>
                <a:spcPct val="90000"/>
              </a:lnSpc>
            </a:pPr>
            <a:r>
              <a:rPr lang="en-US" altLang="en-US" sz="2000" dirty="0" smtClean="0"/>
              <a:t>When this recursive call finishes executing, the run-time stack is popped and the previous values of the variables are restored.</a:t>
            </a:r>
          </a:p>
          <a:p>
            <a:pPr lvl="1" eaLnBrk="1" hangingPunct="1">
              <a:lnSpc>
                <a:spcPct val="90000"/>
              </a:lnSpc>
            </a:pPr>
            <a:r>
              <a:rPr lang="en-US" altLang="en-US" sz="2000" dirty="0" smtClean="0"/>
              <a:t>Execution continues where it left off before the recursive call was made. </a:t>
            </a:r>
          </a:p>
          <a:p>
            <a:pPr lvl="1" eaLnBrk="1" hangingPunct="1">
              <a:lnSpc>
                <a:spcPct val="90000"/>
              </a:lnSpc>
            </a:pPr>
            <a:r>
              <a:rPr lang="en-US" altLang="en-US" sz="2000" dirty="0" smtClean="0"/>
              <a:t>But, because the recursive call is the last statement in the method, there is nothing more to execute and the method terminates without using the restored local variable values. </a:t>
            </a:r>
          </a:p>
          <a:p>
            <a:pPr eaLnBrk="1" hangingPunct="1">
              <a:lnSpc>
                <a:spcPct val="90000"/>
              </a:lnSpc>
            </a:pPr>
            <a:r>
              <a:rPr lang="en-US" altLang="en-US" sz="2400" dirty="0" smtClean="0"/>
              <a:t>In such a case the recursion can easily be replaced with iteration.</a:t>
            </a:r>
          </a:p>
        </p:txBody>
      </p:sp>
    </p:spTree>
    <p:extLst>
      <p:ext uri="{BB962C8B-B14F-4D97-AF65-F5344CB8AC3E}">
        <p14:creationId xmlns:p14="http://schemas.microsoft.com/office/powerpoint/2010/main" val="37605859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z="4000" dirty="0" smtClean="0"/>
              <a:t>Example of eliminating tail recursion</a:t>
            </a:r>
          </a:p>
        </p:txBody>
      </p:sp>
      <p:sp>
        <p:nvSpPr>
          <p:cNvPr id="47107" name="Text Box 4"/>
          <p:cNvSpPr txBox="1">
            <a:spLocks noChangeArrowheads="1"/>
          </p:cNvSpPr>
          <p:nvPr/>
        </p:nvSpPr>
        <p:spPr bwMode="auto">
          <a:xfrm>
            <a:off x="533400" y="1719563"/>
            <a:ext cx="5937250" cy="1590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ourier New" panose="02070309020205020404" pitchFamily="49" charset="0"/>
              </a:rPr>
              <a:t>public static int factorial(int n)</a:t>
            </a:r>
          </a:p>
          <a:p>
            <a:pPr eaLnBrk="1" hangingPunct="1"/>
            <a:r>
              <a:rPr lang="en-US" altLang="en-US" sz="1400" dirty="0">
                <a:latin typeface="Courier New" panose="02070309020205020404" pitchFamily="49" charset="0"/>
              </a:rPr>
              <a:t>{</a:t>
            </a:r>
          </a:p>
          <a:p>
            <a:pPr eaLnBrk="1" hangingPunct="1"/>
            <a:r>
              <a:rPr lang="en-US" altLang="en-US" sz="1400" dirty="0">
                <a:latin typeface="Courier New" panose="02070309020205020404" pitchFamily="49" charset="0"/>
              </a:rPr>
              <a:t>  if (n == 0)</a:t>
            </a:r>
          </a:p>
          <a:p>
            <a:pPr eaLnBrk="1" hangingPunct="1"/>
            <a:r>
              <a:rPr lang="en-US" altLang="en-US" sz="1400" dirty="0">
                <a:latin typeface="Courier New" panose="02070309020205020404" pitchFamily="49" charset="0"/>
              </a:rPr>
              <a:t>    return 1;          // Base case</a:t>
            </a:r>
          </a:p>
          <a:p>
            <a:pPr eaLnBrk="1" hangingPunct="1"/>
            <a:r>
              <a:rPr lang="en-US" altLang="en-US" sz="1400" dirty="0">
                <a:latin typeface="Courier New" panose="02070309020205020404" pitchFamily="49" charset="0"/>
              </a:rPr>
              <a:t>  else</a:t>
            </a:r>
          </a:p>
          <a:p>
            <a:pPr eaLnBrk="1" hangingPunct="1"/>
            <a:r>
              <a:rPr lang="en-US" altLang="en-US" sz="1400" dirty="0">
                <a:latin typeface="Courier New" panose="02070309020205020404" pitchFamily="49" charset="0"/>
              </a:rPr>
              <a:t>    return (n * </a:t>
            </a:r>
            <a:r>
              <a:rPr lang="en-US" altLang="en-US" sz="1400" u="sng" dirty="0">
                <a:latin typeface="Courier New" panose="02070309020205020404" pitchFamily="49" charset="0"/>
              </a:rPr>
              <a:t>factorial(n – 1)</a:t>
            </a:r>
            <a:r>
              <a:rPr lang="en-US" altLang="en-US" sz="1400" dirty="0">
                <a:latin typeface="Courier New" panose="02070309020205020404" pitchFamily="49" charset="0"/>
              </a:rPr>
              <a:t>);     // General case</a:t>
            </a:r>
          </a:p>
          <a:p>
            <a:pPr eaLnBrk="1" hangingPunct="1"/>
            <a:r>
              <a:rPr lang="en-US" altLang="en-US" sz="1400" dirty="0">
                <a:latin typeface="Courier New" panose="02070309020205020404" pitchFamily="49" charset="0"/>
              </a:rPr>
              <a:t>} </a:t>
            </a:r>
          </a:p>
        </p:txBody>
      </p:sp>
      <p:sp>
        <p:nvSpPr>
          <p:cNvPr id="47108" name="Text Box 5"/>
          <p:cNvSpPr txBox="1">
            <a:spLocks noChangeArrowheads="1"/>
          </p:cNvSpPr>
          <p:nvPr/>
        </p:nvSpPr>
        <p:spPr bwMode="auto">
          <a:xfrm>
            <a:off x="4572000" y="3810000"/>
            <a:ext cx="4129088" cy="2228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ourier New" panose="02070309020205020404" pitchFamily="49" charset="0"/>
              </a:rPr>
              <a:t>private static int factorial(int n)</a:t>
            </a:r>
          </a:p>
          <a:p>
            <a:pPr eaLnBrk="1" hangingPunct="1"/>
            <a:r>
              <a:rPr lang="en-US" altLang="en-US" sz="1400">
                <a:latin typeface="Courier New" panose="02070309020205020404" pitchFamily="49" charset="0"/>
              </a:rPr>
              <a:t>{</a:t>
            </a:r>
          </a:p>
          <a:p>
            <a:pPr eaLnBrk="1" hangingPunct="1"/>
            <a:r>
              <a:rPr lang="en-US" altLang="en-US" sz="1400">
                <a:latin typeface="Courier New" panose="02070309020205020404" pitchFamily="49" charset="0"/>
              </a:rPr>
              <a:t>  int retValue = 1;   // return value</a:t>
            </a:r>
          </a:p>
          <a:p>
            <a:pPr eaLnBrk="1" hangingPunct="1"/>
            <a:r>
              <a:rPr lang="en-US" altLang="en-US" sz="1400">
                <a:latin typeface="Courier New" panose="02070309020205020404" pitchFamily="49" charset="0"/>
              </a:rPr>
              <a:t>  while (n != 0)</a:t>
            </a:r>
          </a:p>
          <a:p>
            <a:pPr eaLnBrk="1" hangingPunct="1"/>
            <a:r>
              <a:rPr lang="en-US" altLang="en-US" sz="1400">
                <a:latin typeface="Courier New" panose="02070309020205020404" pitchFamily="49" charset="0"/>
              </a:rPr>
              <a:t>  {</a:t>
            </a:r>
          </a:p>
          <a:p>
            <a:pPr eaLnBrk="1" hangingPunct="1"/>
            <a:r>
              <a:rPr lang="en-US" altLang="en-US" sz="1400">
                <a:latin typeface="Courier New" panose="02070309020205020404" pitchFamily="49" charset="0"/>
              </a:rPr>
              <a:t>    retValue = retValue * n;</a:t>
            </a:r>
          </a:p>
          <a:p>
            <a:pPr eaLnBrk="1" hangingPunct="1"/>
            <a:r>
              <a:rPr lang="en-US" altLang="en-US" sz="1400">
                <a:latin typeface="Courier New" panose="02070309020205020404" pitchFamily="49" charset="0"/>
              </a:rPr>
              <a:t>    n = n - 1;</a:t>
            </a:r>
          </a:p>
          <a:p>
            <a:pPr eaLnBrk="1" hangingPunct="1"/>
            <a:r>
              <a:rPr lang="en-US" altLang="en-US" sz="1400">
                <a:latin typeface="Courier New" panose="02070309020205020404" pitchFamily="49" charset="0"/>
              </a:rPr>
              <a:t>  }</a:t>
            </a:r>
          </a:p>
          <a:p>
            <a:pPr eaLnBrk="1" hangingPunct="1"/>
            <a:r>
              <a:rPr lang="en-US" altLang="en-US" sz="1400">
                <a:latin typeface="Courier New" panose="02070309020205020404" pitchFamily="49" charset="0"/>
              </a:rPr>
              <a:t>  return(retValue);</a:t>
            </a:r>
          </a:p>
          <a:p>
            <a:pPr eaLnBrk="1" hangingPunct="1"/>
            <a:r>
              <a:rPr lang="en-US" altLang="en-US" sz="1400">
                <a:latin typeface="Courier New" panose="02070309020205020404" pitchFamily="49" charset="0"/>
              </a:rPr>
              <a:t>}</a:t>
            </a:r>
          </a:p>
        </p:txBody>
      </p:sp>
      <p:sp>
        <p:nvSpPr>
          <p:cNvPr id="47109" name="Text Box 6"/>
          <p:cNvSpPr txBox="1">
            <a:spLocks noChangeArrowheads="1"/>
          </p:cNvSpPr>
          <p:nvPr/>
        </p:nvSpPr>
        <p:spPr bwMode="auto">
          <a:xfrm>
            <a:off x="441325" y="3617913"/>
            <a:ext cx="39020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Declare a variable to hold the intermediate values; initialize it to the value returned in the base case. Use a </a:t>
            </a:r>
            <a:r>
              <a:rPr lang="en-US" altLang="en-US" i="1" dirty="0"/>
              <a:t>while</a:t>
            </a:r>
            <a:r>
              <a:rPr lang="en-US" altLang="en-US" dirty="0"/>
              <a:t> loop so that each time through the loop corresponds to one recursive call. The loop should continue processing until the base case is met: </a:t>
            </a:r>
          </a:p>
        </p:txBody>
      </p:sp>
    </p:spTree>
    <p:extLst>
      <p:ext uri="{BB962C8B-B14F-4D97-AF65-F5344CB8AC3E}">
        <p14:creationId xmlns:p14="http://schemas.microsoft.com/office/powerpoint/2010/main" val="25460784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z="4000" dirty="0" smtClean="0"/>
              <a:t>Example: Calculate 4!</a:t>
            </a:r>
          </a:p>
        </p:txBody>
      </p:sp>
      <p:sp>
        <p:nvSpPr>
          <p:cNvPr id="7171" name="AutoShape 6"/>
          <p:cNvSpPr>
            <a:spLocks noChangeArrowheads="1"/>
          </p:cNvSpPr>
          <p:nvPr/>
        </p:nvSpPr>
        <p:spPr bwMode="auto">
          <a:xfrm rot="10610610" flipH="1">
            <a:off x="1749425" y="3424238"/>
            <a:ext cx="685800" cy="609600"/>
          </a:xfrm>
          <a:custGeom>
            <a:avLst/>
            <a:gdLst>
              <a:gd name="T0" fmla="*/ 15247936 w 21600"/>
              <a:gd name="T1" fmla="*/ 0 h 21600"/>
              <a:gd name="T2" fmla="*/ 15247936 w 21600"/>
              <a:gd name="T3" fmla="*/ 9683778 h 21600"/>
              <a:gd name="T4" fmla="*/ 3263106 w 21600"/>
              <a:gd name="T5" fmla="*/ 17204267 h 21600"/>
              <a:gd name="T6" fmla="*/ 21774150 w 21600"/>
              <a:gd name="T7" fmla="*/ 484188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172" name="AutoShape 7"/>
          <p:cNvSpPr>
            <a:spLocks noChangeArrowheads="1"/>
          </p:cNvSpPr>
          <p:nvPr/>
        </p:nvSpPr>
        <p:spPr bwMode="auto">
          <a:xfrm rot="10610610" flipH="1">
            <a:off x="4572000" y="4648200"/>
            <a:ext cx="685800" cy="609600"/>
          </a:xfrm>
          <a:custGeom>
            <a:avLst/>
            <a:gdLst>
              <a:gd name="T0" fmla="*/ 15247936 w 21600"/>
              <a:gd name="T1" fmla="*/ 0 h 21600"/>
              <a:gd name="T2" fmla="*/ 15247936 w 21600"/>
              <a:gd name="T3" fmla="*/ 9683778 h 21600"/>
              <a:gd name="T4" fmla="*/ 3263106 w 21600"/>
              <a:gd name="T5" fmla="*/ 17204267 h 21600"/>
              <a:gd name="T6" fmla="*/ 21774150 w 21600"/>
              <a:gd name="T7" fmla="*/ 484188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pic>
        <p:nvPicPr>
          <p:cNvPr id="7173" name="Picture 10" descr="37461_CH04_AIT06n"/>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990600" y="1684338"/>
            <a:ext cx="1828800" cy="1322387"/>
          </a:xfrm>
          <a:noFill/>
        </p:spPr>
      </p:pic>
      <p:pic>
        <p:nvPicPr>
          <p:cNvPr id="7174" name="Picture 13" descr="37461_CH04_AIT08"/>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018213" y="4562475"/>
            <a:ext cx="1982787" cy="1431925"/>
          </a:xfrm>
          <a:noFill/>
        </p:spPr>
      </p:pic>
      <p:pic>
        <p:nvPicPr>
          <p:cNvPr id="7175" name="Picture 15" descr="37461_CH04_AIT07"/>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3429000" y="2738438"/>
            <a:ext cx="2057400" cy="1487487"/>
          </a:xfrm>
          <a:noFill/>
        </p:spPr>
      </p:pic>
      <p:sp>
        <p:nvSpPr>
          <p:cNvPr id="7176" name="Text Box 16"/>
          <p:cNvSpPr txBox="1">
            <a:spLocks noChangeArrowheads="1"/>
          </p:cNvSpPr>
          <p:nvPr/>
        </p:nvSpPr>
        <p:spPr bwMode="auto">
          <a:xfrm>
            <a:off x="2498725" y="3368675"/>
            <a:ext cx="747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b="1"/>
              <a:t>. . .</a:t>
            </a:r>
          </a:p>
        </p:txBody>
      </p:sp>
    </p:spTree>
    <p:extLst>
      <p:ext uri="{BB962C8B-B14F-4D97-AF65-F5344CB8AC3E}">
        <p14:creationId xmlns:p14="http://schemas.microsoft.com/office/powerpoint/2010/main" val="6743647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z="4000" dirty="0" smtClean="0"/>
              <a:t>Remove Recursion - Stacking</a:t>
            </a:r>
          </a:p>
        </p:txBody>
      </p:sp>
      <p:sp>
        <p:nvSpPr>
          <p:cNvPr id="48131" name="Rectangle 3"/>
          <p:cNvSpPr>
            <a:spLocks noGrp="1" noChangeArrowheads="1"/>
          </p:cNvSpPr>
          <p:nvPr>
            <p:ph type="body" idx="1"/>
          </p:nvPr>
        </p:nvSpPr>
        <p:spPr/>
        <p:txBody>
          <a:bodyPr/>
          <a:lstStyle/>
          <a:p>
            <a:pPr eaLnBrk="1" hangingPunct="1"/>
            <a:r>
              <a:rPr lang="en-US" altLang="en-US" sz="2800" dirty="0" smtClean="0"/>
              <a:t>When the recursive call is not the last action executed in a recursive method, we cannot simply substitute a loop for the recursion. </a:t>
            </a:r>
          </a:p>
          <a:p>
            <a:pPr eaLnBrk="1" hangingPunct="1"/>
            <a:r>
              <a:rPr lang="en-US" altLang="en-US" sz="2800" dirty="0" smtClean="0"/>
              <a:t>In such cases we can “mimic” recursion by using our own stack to save the required information when needed, as shown in the Reverse Print example on the next slide.</a:t>
            </a:r>
          </a:p>
        </p:txBody>
      </p:sp>
    </p:spTree>
    <p:extLst>
      <p:ext uri="{BB962C8B-B14F-4D97-AF65-F5344CB8AC3E}">
        <p14:creationId xmlns:p14="http://schemas.microsoft.com/office/powerpoint/2010/main" val="30172241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p:cNvSpPr txBox="1">
            <a:spLocks noChangeArrowheads="1"/>
          </p:cNvSpPr>
          <p:nvPr/>
        </p:nvSpPr>
        <p:spPr bwMode="auto">
          <a:xfrm>
            <a:off x="533400" y="1600200"/>
            <a:ext cx="7595349"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latin typeface="Courier New" panose="02070309020205020404" pitchFamily="49" charset="0"/>
              </a:rPr>
              <a:t>static void </a:t>
            </a:r>
            <a:r>
              <a:rPr lang="en-US" altLang="en-US" sz="1400" b="1" dirty="0" err="1">
                <a:latin typeface="Courier New" panose="02070309020205020404" pitchFamily="49" charset="0"/>
              </a:rPr>
              <a:t>iterRevPrintList</a:t>
            </a:r>
            <a:r>
              <a:rPr lang="en-US" altLang="en-US" sz="1400" b="1" dirty="0">
                <a:latin typeface="Courier New" panose="02070309020205020404" pitchFamily="49" charset="0"/>
              </a:rPr>
              <a:t>(LLNode&lt;String&gt; </a:t>
            </a:r>
            <a:r>
              <a:rPr lang="en-US" altLang="en-US" sz="1400" b="1" dirty="0" err="1">
                <a:latin typeface="Courier New" panose="02070309020205020404" pitchFamily="49" charset="0"/>
              </a:rPr>
              <a:t>listRef</a:t>
            </a:r>
            <a:r>
              <a:rPr lang="en-US" altLang="en-US" sz="1400" b="1" dirty="0">
                <a:latin typeface="Courier New" panose="02070309020205020404" pitchFamily="49" charset="0"/>
              </a:rPr>
              <a: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Prints the contents of the </a:t>
            </a:r>
            <a:r>
              <a:rPr lang="en-US" altLang="en-US" sz="1400" b="1" dirty="0" err="1">
                <a:latin typeface="Courier New" panose="02070309020205020404" pitchFamily="49" charset="0"/>
              </a:rPr>
              <a:t>listRef</a:t>
            </a:r>
            <a:r>
              <a:rPr lang="en-US" altLang="en-US" sz="1400" b="1" dirty="0">
                <a:latin typeface="Courier New" panose="02070309020205020404" pitchFamily="49" charset="0"/>
              </a:rPr>
              <a:t> linked list to standard output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in reverse order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StackInterface&lt;String&gt; stack = new </a:t>
            </a:r>
            <a:r>
              <a:rPr lang="en-US" altLang="en-US" sz="1400" b="1" dirty="0" err="1">
                <a:latin typeface="Courier New" panose="02070309020205020404" pitchFamily="49" charset="0"/>
              </a:rPr>
              <a:t>LinkedStack</a:t>
            </a:r>
            <a:r>
              <a:rPr lang="en-US" altLang="en-US" sz="1400" b="1" dirty="0">
                <a:latin typeface="Courier New" panose="02070309020205020404" pitchFamily="49" charset="0"/>
              </a:rPr>
              <a:t>&lt;String</a:t>
            </a:r>
            <a:r>
              <a:rPr lang="en-US" altLang="en-US" sz="1400" b="1" dirty="0" smtClean="0">
                <a:latin typeface="Courier New" panose="02070309020205020404" pitchFamily="49" charset="0"/>
              </a:rPr>
              <a:t>&gt;();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while (</a:t>
            </a:r>
            <a:r>
              <a:rPr lang="en-US" altLang="en-US" sz="1400" b="1" dirty="0" err="1">
                <a:latin typeface="Courier New" panose="02070309020205020404" pitchFamily="49" charset="0"/>
              </a:rPr>
              <a:t>listRef</a:t>
            </a:r>
            <a:r>
              <a:rPr lang="en-US" altLang="en-US" sz="1400" b="1" dirty="0">
                <a:latin typeface="Courier New" panose="02070309020205020404" pitchFamily="49" charset="0"/>
              </a:rPr>
              <a:t> != null) // put info onto the </a:t>
            </a:r>
            <a:r>
              <a:rPr lang="en-US" altLang="en-US" sz="1400" b="1" dirty="0" smtClean="0">
                <a:latin typeface="Courier New" panose="02070309020205020404" pitchFamily="49" charset="0"/>
              </a:rPr>
              <a:t>stack</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stack.push</a:t>
            </a:r>
            <a:r>
              <a:rPr lang="en-US" altLang="en-US" sz="1400" b="1" dirty="0">
                <a:latin typeface="Courier New" panose="02070309020205020404" pitchFamily="49" charset="0"/>
              </a:rPr>
              <a:t>(</a:t>
            </a:r>
            <a:r>
              <a:rPr lang="en-US" altLang="en-US" sz="1400" b="1" dirty="0" err="1">
                <a:latin typeface="Courier New" panose="02070309020205020404" pitchFamily="49" charset="0"/>
              </a:rPr>
              <a:t>listRef.getInfo</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listRef</a:t>
            </a:r>
            <a:r>
              <a:rPr lang="en-US" altLang="en-US" sz="1400" b="1" dirty="0">
                <a:latin typeface="Courier New" panose="02070309020205020404" pitchFamily="49" charset="0"/>
              </a:rPr>
              <a:t> = </a:t>
            </a:r>
            <a:r>
              <a:rPr lang="en-US" altLang="en-US" sz="1400" b="1" dirty="0" err="1">
                <a:latin typeface="Courier New" panose="02070309020205020404" pitchFamily="49" charset="0"/>
              </a:rPr>
              <a:t>listRef.getLink</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p>
          <a:p>
            <a:pPr eaLnBrk="1" hangingPunct="1"/>
            <a:endParaRPr lang="en-US" altLang="en-US" sz="1400" b="1" dirty="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Retrieve references in reverse order and print </a:t>
            </a:r>
            <a:r>
              <a:rPr lang="en-US" altLang="en-US" sz="1400" b="1" dirty="0" smtClean="0">
                <a:latin typeface="Courier New" panose="02070309020205020404" pitchFamily="49" charset="0"/>
              </a:rPr>
              <a:t>elements</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while (!</a:t>
            </a:r>
            <a:r>
              <a:rPr lang="en-US" altLang="en-US" sz="1400" b="1" dirty="0" err="1">
                <a:latin typeface="Courier New" panose="02070309020205020404" pitchFamily="49" charset="0"/>
              </a:rPr>
              <a:t>stack.isEmpty</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 </a:t>
            </a:r>
            <a:endParaRPr lang="en-US" altLang="en-US" sz="1400" b="1" dirty="0" smtClean="0">
              <a:latin typeface="Courier New" panose="02070309020205020404" pitchFamily="49" charset="0"/>
            </a:endParaRP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     </a:t>
            </a:r>
            <a:r>
              <a:rPr lang="en-US" altLang="en-US" sz="1400" b="1" dirty="0">
                <a:latin typeface="Courier New" panose="02070309020205020404" pitchFamily="49" charset="0"/>
              </a:rPr>
              <a:t>System.out.println(</a:t>
            </a:r>
            <a:r>
              <a:rPr lang="en-US" altLang="en-US" sz="1400" b="1" dirty="0" err="1">
                <a:latin typeface="Courier New" panose="02070309020205020404" pitchFamily="49" charset="0"/>
              </a:rPr>
              <a:t>stack.top</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err="1">
                <a:latin typeface="Courier New" panose="02070309020205020404" pitchFamily="49" charset="0"/>
              </a:rPr>
              <a:t>stack.pop</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a:t>
            </a:r>
            <a:endParaRPr lang="en-US" altLang="en-US" sz="1400" b="1" dirty="0">
              <a:latin typeface="Courier New" panose="02070309020205020404" pitchFamily="49" charset="0"/>
            </a:endParaRPr>
          </a:p>
          <a:p>
            <a:pPr eaLnBrk="1" hangingPunct="1"/>
            <a:endParaRPr lang="en-US" altLang="en-US" sz="1400" b="1" dirty="0">
              <a:latin typeface="Courier New" panose="02070309020205020404" pitchFamily="49" charset="0"/>
            </a:endParaRPr>
          </a:p>
        </p:txBody>
      </p:sp>
      <p:sp>
        <p:nvSpPr>
          <p:cNvPr id="3" name="Rectangle 2"/>
          <p:cNvSpPr txBox="1">
            <a:spLocks noChangeArrowheads="1"/>
          </p:cNvSpPr>
          <p:nvPr/>
        </p:nvSpPr>
        <p:spPr>
          <a:xfrm>
            <a:off x="381000" y="45720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sz="4000" kern="0" smtClean="0"/>
              <a:t>Remove Recursion - Stacking</a:t>
            </a:r>
            <a:endParaRPr lang="en-US" altLang="en-US" sz="4000" kern="0" dirty="0" smtClean="0"/>
          </a:p>
        </p:txBody>
      </p:sp>
    </p:spTree>
    <p:extLst>
      <p:ext uri="{BB962C8B-B14F-4D97-AF65-F5344CB8AC3E}">
        <p14:creationId xmlns:p14="http://schemas.microsoft.com/office/powerpoint/2010/main" val="11626483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z="4000" dirty="0" smtClean="0"/>
              <a:t>3.6 Deciding Whether to Use a Recursive Solution </a:t>
            </a:r>
          </a:p>
        </p:txBody>
      </p:sp>
      <p:sp>
        <p:nvSpPr>
          <p:cNvPr id="50179" name="Rectangle 3"/>
          <p:cNvSpPr>
            <a:spLocks noGrp="1" noChangeArrowheads="1"/>
          </p:cNvSpPr>
          <p:nvPr>
            <p:ph type="body" idx="1"/>
          </p:nvPr>
        </p:nvSpPr>
        <p:spPr/>
        <p:txBody>
          <a:bodyPr/>
          <a:lstStyle/>
          <a:p>
            <a:pPr eaLnBrk="1" hangingPunct="1"/>
            <a:r>
              <a:rPr lang="en-US" altLang="en-US" sz="2800" dirty="0" smtClean="0"/>
              <a:t>In this section we consider factors used in deciding whether or not to use a recursive solution to a problem. </a:t>
            </a:r>
          </a:p>
          <a:p>
            <a:pPr eaLnBrk="1" hangingPunct="1"/>
            <a:r>
              <a:rPr lang="en-US" altLang="en-US" sz="2800" dirty="0" smtClean="0"/>
              <a:t>The main issues are the efficiency and the clarity of the solution. </a:t>
            </a:r>
          </a:p>
        </p:txBody>
      </p:sp>
    </p:spTree>
    <p:extLst>
      <p:ext uri="{BB962C8B-B14F-4D97-AF65-F5344CB8AC3E}">
        <p14:creationId xmlns:p14="http://schemas.microsoft.com/office/powerpoint/2010/main" val="38366286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z="4000" dirty="0" smtClean="0"/>
              <a:t>Efficiency Considerations</a:t>
            </a:r>
          </a:p>
        </p:txBody>
      </p:sp>
      <p:sp>
        <p:nvSpPr>
          <p:cNvPr id="51203" name="Rectangle 3"/>
          <p:cNvSpPr>
            <a:spLocks noGrp="1" noChangeArrowheads="1"/>
          </p:cNvSpPr>
          <p:nvPr>
            <p:ph type="body" idx="1"/>
          </p:nvPr>
        </p:nvSpPr>
        <p:spPr/>
        <p:txBody>
          <a:bodyPr/>
          <a:lstStyle/>
          <a:p>
            <a:pPr eaLnBrk="1" hangingPunct="1">
              <a:lnSpc>
                <a:spcPct val="90000"/>
              </a:lnSpc>
            </a:pPr>
            <a:r>
              <a:rPr lang="en-US" altLang="en-US" sz="2800" dirty="0" smtClean="0"/>
              <a:t>Recursion Overhead</a:t>
            </a:r>
          </a:p>
          <a:p>
            <a:pPr lvl="1" eaLnBrk="1" hangingPunct="1">
              <a:lnSpc>
                <a:spcPct val="90000"/>
              </a:lnSpc>
            </a:pPr>
            <a:r>
              <a:rPr lang="en-US" altLang="en-US" sz="2400" dirty="0" smtClean="0"/>
              <a:t>A recursive solution usually has more “overhead” than a non-recursive solution because of the number of method calls</a:t>
            </a:r>
          </a:p>
          <a:p>
            <a:pPr lvl="2" eaLnBrk="1" hangingPunct="1">
              <a:lnSpc>
                <a:spcPct val="90000"/>
              </a:lnSpc>
            </a:pPr>
            <a:r>
              <a:rPr lang="en-US" altLang="en-US" sz="2000" dirty="0" smtClean="0"/>
              <a:t>time: each call involves processing to create and dispose of the activation record, and to manage the run-time stack</a:t>
            </a:r>
          </a:p>
          <a:p>
            <a:pPr lvl="2" eaLnBrk="1" hangingPunct="1">
              <a:lnSpc>
                <a:spcPct val="90000"/>
              </a:lnSpc>
            </a:pPr>
            <a:r>
              <a:rPr lang="en-US" altLang="en-US" sz="2000" dirty="0" smtClean="0"/>
              <a:t>space: activation records must be stored</a:t>
            </a:r>
          </a:p>
          <a:p>
            <a:pPr eaLnBrk="1" hangingPunct="1">
              <a:lnSpc>
                <a:spcPct val="90000"/>
              </a:lnSpc>
            </a:pPr>
            <a:r>
              <a:rPr lang="en-US" altLang="en-US" sz="2800" dirty="0" smtClean="0"/>
              <a:t>Inefficient Algorithms</a:t>
            </a:r>
          </a:p>
          <a:p>
            <a:pPr lvl="1" eaLnBrk="1" hangingPunct="1">
              <a:lnSpc>
                <a:spcPct val="90000"/>
              </a:lnSpc>
            </a:pPr>
            <a:r>
              <a:rPr lang="en-US" altLang="en-US" sz="2400" dirty="0" smtClean="0"/>
              <a:t>Another potential problem is that a particular recursive solution might just be inherently inefficient. This can occur if the recursive approach repeatedly solves the same sub-problem, over and over again</a:t>
            </a:r>
          </a:p>
          <a:p>
            <a:pPr eaLnBrk="1" hangingPunct="1">
              <a:lnSpc>
                <a:spcPct val="90000"/>
              </a:lnSpc>
            </a:pPr>
            <a:endParaRPr lang="en-US" altLang="en-US" sz="2800" dirty="0" smtClean="0"/>
          </a:p>
        </p:txBody>
      </p:sp>
    </p:spTree>
    <p:extLst>
      <p:ext uri="{BB962C8B-B14F-4D97-AF65-F5344CB8AC3E}">
        <p14:creationId xmlns:p14="http://schemas.microsoft.com/office/powerpoint/2010/main" val="36535376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z="4000" dirty="0" smtClean="0"/>
              <a:t>Clarity</a:t>
            </a:r>
          </a:p>
        </p:txBody>
      </p:sp>
      <p:sp>
        <p:nvSpPr>
          <p:cNvPr id="52227" name="Rectangle 3"/>
          <p:cNvSpPr>
            <a:spLocks noGrp="1" noChangeArrowheads="1"/>
          </p:cNvSpPr>
          <p:nvPr>
            <p:ph type="body" idx="1"/>
          </p:nvPr>
        </p:nvSpPr>
        <p:spPr/>
        <p:txBody>
          <a:bodyPr/>
          <a:lstStyle/>
          <a:p>
            <a:pPr eaLnBrk="1" hangingPunct="1">
              <a:lnSpc>
                <a:spcPct val="90000"/>
              </a:lnSpc>
            </a:pPr>
            <a:r>
              <a:rPr lang="en-US" altLang="en-US" sz="2800" dirty="0" smtClean="0"/>
              <a:t>For many problems, a recursive solution is simpler and more natural for the programmer to write. The work provided by the system stack is “hidden” and therefore a solution may be easier to understand.</a:t>
            </a:r>
          </a:p>
          <a:p>
            <a:pPr eaLnBrk="1" hangingPunct="1">
              <a:lnSpc>
                <a:spcPct val="90000"/>
              </a:lnSpc>
            </a:pPr>
            <a:r>
              <a:rPr lang="en-US" altLang="en-US" sz="2800" dirty="0" smtClean="0"/>
              <a:t>Compare, for example, the recursive and nonrecursive approaches to printing a linked list in reverse order that were developed previously in this chapter. In the recursive version, we let the system take care of the stacking that we had to do explicitly in the nonrecursive method. </a:t>
            </a:r>
          </a:p>
        </p:txBody>
      </p:sp>
    </p:spTree>
    <p:extLst>
      <p:ext uri="{BB962C8B-B14F-4D97-AF65-F5344CB8AC3E}">
        <p14:creationId xmlns:p14="http://schemas.microsoft.com/office/powerpoint/2010/main" val="1392471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z="4000" dirty="0" smtClean="0"/>
              <a:t>Example: Calculate 4!</a:t>
            </a:r>
          </a:p>
        </p:txBody>
      </p:sp>
      <p:sp>
        <p:nvSpPr>
          <p:cNvPr id="8195" name="AutoShape 6"/>
          <p:cNvSpPr>
            <a:spLocks noChangeArrowheads="1"/>
          </p:cNvSpPr>
          <p:nvPr/>
        </p:nvSpPr>
        <p:spPr bwMode="auto">
          <a:xfrm rot="10610610" flipH="1">
            <a:off x="1749425" y="3424238"/>
            <a:ext cx="685800" cy="609600"/>
          </a:xfrm>
          <a:custGeom>
            <a:avLst/>
            <a:gdLst>
              <a:gd name="T0" fmla="*/ 15247936 w 21600"/>
              <a:gd name="T1" fmla="*/ 0 h 21600"/>
              <a:gd name="T2" fmla="*/ 15247936 w 21600"/>
              <a:gd name="T3" fmla="*/ 9683778 h 21600"/>
              <a:gd name="T4" fmla="*/ 3263106 w 21600"/>
              <a:gd name="T5" fmla="*/ 17204267 h 21600"/>
              <a:gd name="T6" fmla="*/ 21774150 w 21600"/>
              <a:gd name="T7" fmla="*/ 484188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8196" name="AutoShape 7"/>
          <p:cNvSpPr>
            <a:spLocks noChangeArrowheads="1"/>
          </p:cNvSpPr>
          <p:nvPr/>
        </p:nvSpPr>
        <p:spPr bwMode="auto">
          <a:xfrm rot="10610610" flipH="1">
            <a:off x="3505200" y="4800600"/>
            <a:ext cx="685800" cy="609600"/>
          </a:xfrm>
          <a:custGeom>
            <a:avLst/>
            <a:gdLst>
              <a:gd name="T0" fmla="*/ 15247936 w 21600"/>
              <a:gd name="T1" fmla="*/ 0 h 21600"/>
              <a:gd name="T2" fmla="*/ 15247936 w 21600"/>
              <a:gd name="T3" fmla="*/ 9683778 h 21600"/>
              <a:gd name="T4" fmla="*/ 3263106 w 21600"/>
              <a:gd name="T5" fmla="*/ 17204267 h 21600"/>
              <a:gd name="T6" fmla="*/ 21774150 w 21600"/>
              <a:gd name="T7" fmla="*/ 484188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pic>
        <p:nvPicPr>
          <p:cNvPr id="8197" name="Picture 9" descr="37461_CH04_AIT08"/>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09600" y="1524000"/>
            <a:ext cx="2057400" cy="1485900"/>
          </a:xfrm>
        </p:spPr>
      </p:pic>
      <p:pic>
        <p:nvPicPr>
          <p:cNvPr id="8198" name="Picture 11" descr="37461_CH04_AIT09"/>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3086100" y="2954338"/>
            <a:ext cx="3543300" cy="1524000"/>
          </a:xfrm>
          <a:noFill/>
        </p:spPr>
      </p:pic>
      <p:pic>
        <p:nvPicPr>
          <p:cNvPr id="8199" name="Picture 13" descr="37461_CH04_AIT10"/>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5257800" y="4876800"/>
            <a:ext cx="3429000" cy="1285875"/>
          </a:xfrm>
          <a:noFill/>
        </p:spPr>
      </p:pic>
      <p:sp>
        <p:nvSpPr>
          <p:cNvPr id="8200" name="Text Box 14"/>
          <p:cNvSpPr txBox="1">
            <a:spLocks noChangeArrowheads="1"/>
          </p:cNvSpPr>
          <p:nvPr/>
        </p:nvSpPr>
        <p:spPr bwMode="auto">
          <a:xfrm>
            <a:off x="4197350" y="5029200"/>
            <a:ext cx="747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b="1"/>
              <a:t>. . .</a:t>
            </a:r>
          </a:p>
        </p:txBody>
      </p:sp>
    </p:spTree>
    <p:extLst>
      <p:ext uri="{BB962C8B-B14F-4D97-AF65-F5344CB8AC3E}">
        <p14:creationId xmlns:p14="http://schemas.microsoft.com/office/powerpoint/2010/main" val="1129002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z="4000" dirty="0" smtClean="0"/>
              <a:t>Recursive Algorithms</a:t>
            </a:r>
          </a:p>
        </p:txBody>
      </p:sp>
      <p:sp>
        <p:nvSpPr>
          <p:cNvPr id="9219" name="Rectangle 3"/>
          <p:cNvSpPr>
            <a:spLocks noGrp="1" noChangeArrowheads="1"/>
          </p:cNvSpPr>
          <p:nvPr>
            <p:ph type="body" idx="1"/>
          </p:nvPr>
        </p:nvSpPr>
        <p:spPr/>
        <p:txBody>
          <a:bodyPr/>
          <a:lstStyle/>
          <a:p>
            <a:pPr eaLnBrk="1" hangingPunct="1">
              <a:lnSpc>
                <a:spcPct val="90000"/>
              </a:lnSpc>
            </a:pPr>
            <a:r>
              <a:rPr lang="en-US" altLang="en-US" sz="2800" b="1" dirty="0" smtClean="0"/>
              <a:t>Recursive algorithm  </a:t>
            </a:r>
            <a:r>
              <a:rPr lang="en-US" altLang="en-US" sz="2800" dirty="0" smtClean="0"/>
              <a:t>A solution that is expressed in terms of </a:t>
            </a:r>
          </a:p>
          <a:p>
            <a:pPr lvl="1" eaLnBrk="1" hangingPunct="1">
              <a:lnSpc>
                <a:spcPct val="90000"/>
              </a:lnSpc>
            </a:pPr>
            <a:r>
              <a:rPr lang="en-US" altLang="en-US" sz="2400" dirty="0" smtClean="0"/>
              <a:t>smaller instances of itself and</a:t>
            </a:r>
          </a:p>
          <a:p>
            <a:pPr lvl="1" eaLnBrk="1" hangingPunct="1">
              <a:lnSpc>
                <a:spcPct val="90000"/>
              </a:lnSpc>
            </a:pPr>
            <a:r>
              <a:rPr lang="en-US" altLang="en-US" sz="2400" dirty="0" smtClean="0"/>
              <a:t>a base case</a:t>
            </a:r>
            <a:endParaRPr lang="en-US" altLang="en-US" sz="2400" b="1" dirty="0" smtClean="0"/>
          </a:p>
          <a:p>
            <a:pPr eaLnBrk="1" hangingPunct="1">
              <a:lnSpc>
                <a:spcPct val="90000"/>
              </a:lnSpc>
            </a:pPr>
            <a:r>
              <a:rPr lang="en-US" altLang="en-US" sz="2800" b="1" dirty="0" smtClean="0"/>
              <a:t>Base case  </a:t>
            </a:r>
            <a:r>
              <a:rPr lang="en-US" altLang="en-US" sz="2800" dirty="0" smtClean="0"/>
              <a:t>The case for which the solution can be stated non-recursively </a:t>
            </a:r>
            <a:endParaRPr lang="en-US" altLang="en-US" sz="2800" b="1" dirty="0" smtClean="0"/>
          </a:p>
          <a:p>
            <a:pPr eaLnBrk="1" hangingPunct="1">
              <a:lnSpc>
                <a:spcPct val="90000"/>
              </a:lnSpc>
            </a:pPr>
            <a:r>
              <a:rPr lang="en-US" altLang="en-US" sz="2800" b="1" dirty="0" smtClean="0"/>
              <a:t>General (recursive) case  </a:t>
            </a:r>
            <a:r>
              <a:rPr lang="en-US" altLang="en-US" sz="2800" dirty="0" smtClean="0"/>
              <a:t>The case for which the solution is expressed in terms of a smaller version of itself </a:t>
            </a:r>
            <a:endParaRPr lang="en-US" altLang="en-US" sz="2800" b="1" dirty="0" smtClean="0"/>
          </a:p>
          <a:p>
            <a:pPr eaLnBrk="1" hangingPunct="1">
              <a:lnSpc>
                <a:spcPct val="90000"/>
              </a:lnSpc>
            </a:pPr>
            <a:endParaRPr lang="en-US" altLang="en-US" sz="2800" dirty="0" smtClean="0"/>
          </a:p>
        </p:txBody>
      </p:sp>
    </p:spTree>
    <p:extLst>
      <p:ext uri="{BB962C8B-B14F-4D97-AF65-F5344CB8AC3E}">
        <p14:creationId xmlns:p14="http://schemas.microsoft.com/office/powerpoint/2010/main" val="3631681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z="4000" dirty="0" smtClean="0"/>
              <a:t>Examples of a Recursive Algorithm and a Recursive Program</a:t>
            </a:r>
          </a:p>
        </p:txBody>
      </p:sp>
      <p:sp>
        <p:nvSpPr>
          <p:cNvPr id="10243" name="Text Box 4"/>
          <p:cNvSpPr txBox="1">
            <a:spLocks noChangeArrowheads="1"/>
          </p:cNvSpPr>
          <p:nvPr/>
        </p:nvSpPr>
        <p:spPr bwMode="auto">
          <a:xfrm>
            <a:off x="609600" y="1905000"/>
            <a:ext cx="3330575" cy="1749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t>Factorial (int n)</a:t>
            </a:r>
            <a:endParaRPr lang="en-US" altLang="en-US" dirty="0"/>
          </a:p>
          <a:p>
            <a:pPr eaLnBrk="1" hangingPunct="1"/>
            <a:r>
              <a:rPr lang="en-US" altLang="en-US" dirty="0"/>
              <a:t>// Assume n &gt;= 0</a:t>
            </a:r>
          </a:p>
          <a:p>
            <a:pPr eaLnBrk="1" hangingPunct="1"/>
            <a:r>
              <a:rPr lang="en-US" altLang="en-US" dirty="0"/>
              <a:t>if (n == 0)</a:t>
            </a:r>
          </a:p>
          <a:p>
            <a:pPr eaLnBrk="1" hangingPunct="1"/>
            <a:r>
              <a:rPr lang="en-US" altLang="en-US" dirty="0"/>
              <a:t>  return (1)</a:t>
            </a:r>
          </a:p>
          <a:p>
            <a:pPr eaLnBrk="1" hangingPunct="1"/>
            <a:r>
              <a:rPr lang="en-US" altLang="en-US" dirty="0"/>
              <a:t>else</a:t>
            </a:r>
          </a:p>
          <a:p>
            <a:pPr eaLnBrk="1" hangingPunct="1"/>
            <a:r>
              <a:rPr lang="en-US" altLang="en-US" dirty="0"/>
              <a:t>  return ( n * Factorial ( n – 1 ) )</a:t>
            </a:r>
          </a:p>
        </p:txBody>
      </p:sp>
      <p:sp>
        <p:nvSpPr>
          <p:cNvPr id="10244" name="Text Box 5"/>
          <p:cNvSpPr txBox="1">
            <a:spLocks noChangeArrowheads="1"/>
          </p:cNvSpPr>
          <p:nvPr/>
        </p:nvSpPr>
        <p:spPr bwMode="auto">
          <a:xfrm>
            <a:off x="533400" y="4038600"/>
            <a:ext cx="5937250" cy="2228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latin typeface="Courier New" panose="02070309020205020404" pitchFamily="49" charset="0"/>
              </a:rPr>
              <a:t>public static int factorial(int n)</a:t>
            </a:r>
          </a:p>
          <a:p>
            <a:pPr eaLnBrk="1" hangingPunct="1"/>
            <a:r>
              <a:rPr lang="en-US" altLang="en-US" sz="1400" b="1">
                <a:latin typeface="Courier New" panose="02070309020205020404" pitchFamily="49" charset="0"/>
              </a:rPr>
              <a:t>// Precondition: n is non-negative</a:t>
            </a:r>
          </a:p>
          <a:p>
            <a:pPr eaLnBrk="1" hangingPunct="1"/>
            <a:r>
              <a:rPr lang="en-US" altLang="en-US" sz="1400" b="1">
                <a:latin typeface="Courier New" panose="02070309020205020404" pitchFamily="49" charset="0"/>
              </a:rPr>
              <a:t>//</a:t>
            </a:r>
          </a:p>
          <a:p>
            <a:pPr eaLnBrk="1" hangingPunct="1"/>
            <a:r>
              <a:rPr lang="en-US" altLang="en-US" sz="1400" b="1">
                <a:latin typeface="Courier New" panose="02070309020205020404" pitchFamily="49" charset="0"/>
              </a:rPr>
              <a:t>// Returns the value of "n!".</a:t>
            </a:r>
          </a:p>
          <a:p>
            <a:pPr eaLnBrk="1" hangingPunct="1"/>
            <a:r>
              <a:rPr lang="en-US" altLang="en-US" sz="1400" b="1">
                <a:latin typeface="Courier New" panose="02070309020205020404" pitchFamily="49" charset="0"/>
              </a:rPr>
              <a:t>{</a:t>
            </a:r>
          </a:p>
          <a:p>
            <a:pPr eaLnBrk="1" hangingPunct="1"/>
            <a:r>
              <a:rPr lang="en-US" altLang="en-US" sz="1400" b="1">
                <a:latin typeface="Courier New" panose="02070309020205020404" pitchFamily="49" charset="0"/>
              </a:rPr>
              <a:t>  if (n == 0)</a:t>
            </a:r>
          </a:p>
          <a:p>
            <a:pPr eaLnBrk="1" hangingPunct="1"/>
            <a:r>
              <a:rPr lang="en-US" altLang="en-US" sz="1400" b="1">
                <a:latin typeface="Courier New" panose="02070309020205020404" pitchFamily="49" charset="0"/>
              </a:rPr>
              <a:t>    return 1;          // Base case</a:t>
            </a:r>
          </a:p>
          <a:p>
            <a:pPr eaLnBrk="1" hangingPunct="1"/>
            <a:r>
              <a:rPr lang="en-US" altLang="en-US" sz="1400" b="1">
                <a:latin typeface="Courier New" panose="02070309020205020404" pitchFamily="49" charset="0"/>
              </a:rPr>
              <a:t>  else</a:t>
            </a:r>
          </a:p>
          <a:p>
            <a:pPr eaLnBrk="1" hangingPunct="1"/>
            <a:r>
              <a:rPr lang="en-US" altLang="en-US" sz="1400" b="1">
                <a:latin typeface="Courier New" panose="02070309020205020404" pitchFamily="49" charset="0"/>
              </a:rPr>
              <a:t>    return (n * </a:t>
            </a:r>
            <a:r>
              <a:rPr lang="en-US" altLang="en-US" sz="1400" b="1" u="sng">
                <a:latin typeface="Courier New" panose="02070309020205020404" pitchFamily="49" charset="0"/>
              </a:rPr>
              <a:t>factorial(n – 1)</a:t>
            </a:r>
            <a:r>
              <a:rPr lang="en-US" altLang="en-US" sz="1400" b="1">
                <a:latin typeface="Courier New" panose="02070309020205020404" pitchFamily="49" charset="0"/>
              </a:rPr>
              <a:t>);     // General case</a:t>
            </a:r>
          </a:p>
          <a:p>
            <a:pPr eaLnBrk="1" hangingPunct="1"/>
            <a:r>
              <a:rPr lang="en-US" altLang="en-US" sz="1400" b="1">
                <a:latin typeface="Courier New" panose="02070309020205020404" pitchFamily="49" charset="0"/>
              </a:rPr>
              <a:t>} </a:t>
            </a:r>
          </a:p>
        </p:txBody>
      </p:sp>
    </p:spTree>
    <p:extLst>
      <p:ext uri="{BB962C8B-B14F-4D97-AF65-F5344CB8AC3E}">
        <p14:creationId xmlns:p14="http://schemas.microsoft.com/office/powerpoint/2010/main" val="820697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12510</TotalTime>
  <Words>3548</Words>
  <Application>Microsoft Office PowerPoint</Application>
  <PresentationFormat>On-screen Show (4:3)</PresentationFormat>
  <Paragraphs>548</Paragraphs>
  <Slides>64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Courier New</vt:lpstr>
      <vt:lpstr>Default Design</vt:lpstr>
      <vt:lpstr>               Chapter 3  Recursion</vt:lpstr>
      <vt:lpstr>Chapter 3: Recursion</vt:lpstr>
      <vt:lpstr>3.1 Recursive Definitions, Algorithms and Programs</vt:lpstr>
      <vt:lpstr>Recursive Definitions</vt:lpstr>
      <vt:lpstr>Example: Calculate 4!</vt:lpstr>
      <vt:lpstr>Example: Calculate 4!</vt:lpstr>
      <vt:lpstr>Example: Calculate 4!</vt:lpstr>
      <vt:lpstr>Recursive Algorithms</vt:lpstr>
      <vt:lpstr>Examples of a Recursive Algorithm and a Recursive Program</vt:lpstr>
      <vt:lpstr>Recursion Terms</vt:lpstr>
      <vt:lpstr>Iterative Solution for Factorial</vt:lpstr>
      <vt:lpstr>3.2 The Three Questions</vt:lpstr>
      <vt:lpstr>Verifying Recursive Algorithms</vt:lpstr>
      <vt:lpstr>The Base-Case Question</vt:lpstr>
      <vt:lpstr>The Smaller-Caller Question</vt:lpstr>
      <vt:lpstr>The General-Case Question</vt:lpstr>
      <vt:lpstr>Constraints on input arguments</vt:lpstr>
      <vt:lpstr>Steps for Designing Recursive Solutions</vt:lpstr>
      <vt:lpstr>3.3 Recursive Processing of Arrays</vt:lpstr>
      <vt:lpstr>Binary Search</vt:lpstr>
      <vt:lpstr>Example</vt:lpstr>
      <vt:lpstr>Example</vt:lpstr>
      <vt:lpstr>Example</vt:lpstr>
      <vt:lpstr>Example</vt:lpstr>
      <vt:lpstr>Example – target not in array</vt:lpstr>
      <vt:lpstr>Example – target not in array</vt:lpstr>
      <vt:lpstr>Code for the Binary Search</vt:lpstr>
      <vt:lpstr>3.4 Recursive Processing  of Linked Lists</vt:lpstr>
      <vt:lpstr>Recursive nature of Linked Lists</vt:lpstr>
      <vt:lpstr>Printing a Linked List Recursively</vt:lpstr>
      <vt:lpstr>Comparison</vt:lpstr>
      <vt:lpstr>Reverse Printing a Linked List</vt:lpstr>
      <vt:lpstr>Transforming a linked list recursively</vt:lpstr>
      <vt:lpstr>Problem with the approach</vt:lpstr>
      <vt:lpstr>Solution</vt:lpstr>
      <vt:lpstr>Solution</vt:lpstr>
      <vt:lpstr>3.5 Towers of Hanoi</vt:lpstr>
      <vt:lpstr>Sample Solution</vt:lpstr>
      <vt:lpstr>General Approach</vt:lpstr>
      <vt:lpstr>Recursion</vt:lpstr>
      <vt:lpstr>Recursive Method</vt:lpstr>
      <vt:lpstr>Code and Demo</vt:lpstr>
      <vt:lpstr>3.6 Fractals</vt:lpstr>
      <vt:lpstr>A T-Square Fractal</vt:lpstr>
      <vt:lpstr>A T-Square Fractal</vt:lpstr>
      <vt:lpstr>A T-Square Fractal</vt:lpstr>
      <vt:lpstr>A T-Square Fractal</vt:lpstr>
      <vt:lpstr>A T-Square Fractal</vt:lpstr>
      <vt:lpstr>Code and Demo</vt:lpstr>
      <vt:lpstr>3.7 Removing Recursion</vt:lpstr>
      <vt:lpstr>Static Storage Allocation</vt:lpstr>
      <vt:lpstr>Example of Static Allocation</vt:lpstr>
      <vt:lpstr>Limitations of static allocation</vt:lpstr>
      <vt:lpstr>Dynamic Storage Allocation</vt:lpstr>
      <vt:lpstr>Dynamic Storage Allocation</vt:lpstr>
      <vt:lpstr>Dynamic Storage Allocation</vt:lpstr>
      <vt:lpstr>Dynamic Storage Allocation</vt:lpstr>
      <vt:lpstr>Removing Recursion - Iteration</vt:lpstr>
      <vt:lpstr>Example of eliminating tail recursion</vt:lpstr>
      <vt:lpstr>Remove Recursion - Stacking</vt:lpstr>
      <vt:lpstr>PowerPoint Presentation</vt:lpstr>
      <vt:lpstr>3.6 Deciding Whether to Use a Recursive Solution </vt:lpstr>
      <vt:lpstr>Efficiency Considerations</vt:lpstr>
      <vt:lpstr>Clarity</vt:lpstr>
    </vt:vector>
  </TitlesOfParts>
  <Company>Villanova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Getting Organized</dc:title>
  <dc:creator>Daniel Thomas Joyce</dc:creator>
  <cp:lastModifiedBy>Dan</cp:lastModifiedBy>
  <cp:revision>154</cp:revision>
  <cp:lastPrinted>2016-07-07T12:46:03Z</cp:lastPrinted>
  <dcterms:created xsi:type="dcterms:W3CDTF">2006-05-31T11:48:50Z</dcterms:created>
  <dcterms:modified xsi:type="dcterms:W3CDTF">2016-07-15T05:00:08Z</dcterms:modified>
</cp:coreProperties>
</file>